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</p:sldIdLst>
  <p:sldSz cy="10287000" cx="18288000"/>
  <p:notesSz cx="6858000" cy="9144000"/>
  <p:embeddedFontLst>
    <p:embeddedFont>
      <p:font typeface="Anton"/>
      <p:regular r:id="rId57"/>
    </p:embeddedFont>
    <p:embeddedFont>
      <p:font typeface="Garamond"/>
      <p:regular r:id="rId58"/>
      <p:bold r:id="rId59"/>
      <p:italic r:id="rId60"/>
      <p:boldItalic r:id="rId61"/>
    </p:embeddedFont>
    <p:embeddedFont>
      <p:font typeface="Inter"/>
      <p:regular r:id="rId62"/>
      <p:bold r:id="rId63"/>
      <p:italic r:id="rId64"/>
      <p:boldItalic r:id="rId65"/>
    </p:embeddedFont>
    <p:embeddedFont>
      <p:font typeface="Roboto Condensed"/>
      <p:regular r:id="rId66"/>
      <p:bold r:id="rId67"/>
      <p:italic r:id="rId68"/>
      <p:boldItalic r:id="rId69"/>
    </p:embeddedFont>
    <p:embeddedFont>
      <p:font typeface="Helvetica Neue"/>
      <p:regular r:id="rId70"/>
      <p:bold r:id="rId71"/>
      <p:italic r:id="rId72"/>
      <p:boldItalic r:id="rId73"/>
    </p:embeddedFont>
    <p:embeddedFont>
      <p:font typeface="Barlow SemiBold"/>
      <p:regular r:id="rId74"/>
      <p:bold r:id="rId75"/>
      <p:italic r:id="rId76"/>
      <p:boldItalic r:id="rId77"/>
    </p:embeddedFont>
    <p:embeddedFont>
      <p:font typeface="Barlow"/>
      <p:regular r:id="rId78"/>
      <p:bold r:id="rId79"/>
      <p:italic r:id="rId80"/>
      <p:boldItalic r:id="rId81"/>
    </p:embeddedFont>
    <p:embeddedFont>
      <p:font typeface="Inter Light"/>
      <p:regular r:id="rId82"/>
      <p:bold r:id="rId83"/>
      <p:italic r:id="rId84"/>
      <p:boldItalic r:id="rId85"/>
    </p:embeddedFont>
    <p:embeddedFont>
      <p:font typeface="Roboto"/>
      <p:regular r:id="rId86"/>
      <p:bold r:id="rId87"/>
      <p:italic r:id="rId88"/>
      <p:boldItalic r:id="rId89"/>
    </p:embeddedFont>
    <p:embeddedFont>
      <p:font typeface="Inter SemiBold"/>
      <p:regular r:id="rId90"/>
      <p:bold r:id="rId91"/>
      <p:italic r:id="rId92"/>
      <p:boldItalic r:id="rId93"/>
    </p:embeddedFont>
    <p:embeddedFont>
      <p:font typeface="Saira Black"/>
      <p:bold r:id="rId94"/>
      <p:boldItalic r:id="rId95"/>
    </p:embeddedFont>
    <p:embeddedFont>
      <p:font typeface="Poppins"/>
      <p:regular r:id="rId96"/>
      <p:bold r:id="rId97"/>
      <p:italic r:id="rId98"/>
      <p:boldItalic r:id="rId99"/>
    </p:embeddedFont>
    <p:embeddedFont>
      <p:font typeface="Saira"/>
      <p:regular r:id="rId100"/>
      <p:bold r:id="rId101"/>
      <p:italic r:id="rId102"/>
      <p:boldItalic r:id="rId103"/>
    </p:embeddedFont>
    <p:embeddedFont>
      <p:font typeface="Barlow Medium"/>
      <p:regular r:id="rId104"/>
      <p:bold r:id="rId105"/>
      <p:italic r:id="rId106"/>
      <p:boldItalic r:id="rId107"/>
    </p:embeddedFont>
    <p:embeddedFont>
      <p:font typeface="Poppins SemiBold"/>
      <p:regular r:id="rId108"/>
      <p:bold r:id="rId109"/>
      <p:italic r:id="rId110"/>
      <p:boldItalic r:id="rId111"/>
    </p:embeddedFont>
    <p:embeddedFont>
      <p:font typeface="Inter Medium"/>
      <p:regular r:id="rId112"/>
      <p:bold r:id="rId113"/>
      <p:italic r:id="rId114"/>
      <p:boldItalic r:id="rId115"/>
    </p:embeddedFont>
    <p:embeddedFont>
      <p:font typeface="Barlow Black"/>
      <p:bold r:id="rId116"/>
      <p:boldItalic r:id="rId117"/>
    </p:embeddedFont>
    <p:embeddedFont>
      <p:font typeface="Open Sans"/>
      <p:regular r:id="rId118"/>
      <p:bold r:id="rId119"/>
      <p:italic r:id="rId120"/>
      <p:boldItalic r:id="rId1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22" roundtripDataSignature="AMtx7mi4LtvobwEnRXkRtg7qbMsFh2je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font" Target="fonts/BarlowMedium-boldItalic.fntdata"/><Relationship Id="rId106" Type="http://schemas.openxmlformats.org/officeDocument/2006/relationships/font" Target="fonts/BarlowMedium-italic.fntdata"/><Relationship Id="rId105" Type="http://schemas.openxmlformats.org/officeDocument/2006/relationships/font" Target="fonts/BarlowMedium-bold.fntdata"/><Relationship Id="rId104" Type="http://schemas.openxmlformats.org/officeDocument/2006/relationships/font" Target="fonts/BarlowMedium-regular.fntdata"/><Relationship Id="rId109" Type="http://schemas.openxmlformats.org/officeDocument/2006/relationships/font" Target="fonts/PoppinsSemiBold-bold.fntdata"/><Relationship Id="rId108" Type="http://schemas.openxmlformats.org/officeDocument/2006/relationships/font" Target="fonts/PoppinsSemiBold-regular.fntdata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font" Target="fonts/Saira-boldItalic.fntdata"/><Relationship Id="rId102" Type="http://schemas.openxmlformats.org/officeDocument/2006/relationships/font" Target="fonts/Saira-italic.fntdata"/><Relationship Id="rId101" Type="http://schemas.openxmlformats.org/officeDocument/2006/relationships/font" Target="fonts/Saira-bold.fntdata"/><Relationship Id="rId100" Type="http://schemas.openxmlformats.org/officeDocument/2006/relationships/font" Target="fonts/Saira-regular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121" Type="http://schemas.openxmlformats.org/officeDocument/2006/relationships/font" Target="fonts/OpenSans-boldItalic.fntdata"/><Relationship Id="rId25" Type="http://schemas.openxmlformats.org/officeDocument/2006/relationships/slide" Target="slides/slide20.xml"/><Relationship Id="rId120" Type="http://schemas.openxmlformats.org/officeDocument/2006/relationships/font" Target="fonts/OpenSans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122" Type="http://customschemas.google.com/relationships/presentationmetadata" Target="metadata"/><Relationship Id="rId95" Type="http://schemas.openxmlformats.org/officeDocument/2006/relationships/font" Target="fonts/SairaBlack-boldItalic.fntdata"/><Relationship Id="rId94" Type="http://schemas.openxmlformats.org/officeDocument/2006/relationships/font" Target="fonts/SairaBlack-bold.fntdata"/><Relationship Id="rId97" Type="http://schemas.openxmlformats.org/officeDocument/2006/relationships/font" Target="fonts/Poppins-bold.fntdata"/><Relationship Id="rId96" Type="http://schemas.openxmlformats.org/officeDocument/2006/relationships/font" Target="fonts/Poppins-regular.fntdata"/><Relationship Id="rId11" Type="http://schemas.openxmlformats.org/officeDocument/2006/relationships/slide" Target="slides/slide6.xml"/><Relationship Id="rId99" Type="http://schemas.openxmlformats.org/officeDocument/2006/relationships/font" Target="fonts/Poppins-boldItalic.fntdata"/><Relationship Id="rId10" Type="http://schemas.openxmlformats.org/officeDocument/2006/relationships/slide" Target="slides/slide5.xml"/><Relationship Id="rId98" Type="http://schemas.openxmlformats.org/officeDocument/2006/relationships/font" Target="fonts/Poppi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font" Target="fonts/InterSemiBold-bold.fntdata"/><Relationship Id="rId90" Type="http://schemas.openxmlformats.org/officeDocument/2006/relationships/font" Target="fonts/InterSemiBold-regular.fntdata"/><Relationship Id="rId93" Type="http://schemas.openxmlformats.org/officeDocument/2006/relationships/font" Target="fonts/InterSemiBold-boldItalic.fntdata"/><Relationship Id="rId92" Type="http://schemas.openxmlformats.org/officeDocument/2006/relationships/font" Target="fonts/InterSemiBold-italic.fntdata"/><Relationship Id="rId118" Type="http://schemas.openxmlformats.org/officeDocument/2006/relationships/font" Target="fonts/OpenSans-regular.fntdata"/><Relationship Id="rId117" Type="http://schemas.openxmlformats.org/officeDocument/2006/relationships/font" Target="fonts/BarlowBlack-boldItalic.fntdata"/><Relationship Id="rId116" Type="http://schemas.openxmlformats.org/officeDocument/2006/relationships/font" Target="fonts/BarlowBlack-bold.fntdata"/><Relationship Id="rId115" Type="http://schemas.openxmlformats.org/officeDocument/2006/relationships/font" Target="fonts/InterMedium-boldItalic.fntdata"/><Relationship Id="rId119" Type="http://schemas.openxmlformats.org/officeDocument/2006/relationships/font" Target="fonts/OpenSans-bold.fntdata"/><Relationship Id="rId15" Type="http://schemas.openxmlformats.org/officeDocument/2006/relationships/slide" Target="slides/slide10.xml"/><Relationship Id="rId110" Type="http://schemas.openxmlformats.org/officeDocument/2006/relationships/font" Target="fonts/PoppinsSemiBold-italic.fntdata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font" Target="fonts/InterMedium-italic.fntdata"/><Relationship Id="rId18" Type="http://schemas.openxmlformats.org/officeDocument/2006/relationships/slide" Target="slides/slide13.xml"/><Relationship Id="rId113" Type="http://schemas.openxmlformats.org/officeDocument/2006/relationships/font" Target="fonts/InterMedium-bold.fntdata"/><Relationship Id="rId112" Type="http://schemas.openxmlformats.org/officeDocument/2006/relationships/font" Target="fonts/InterMedium-regular.fntdata"/><Relationship Id="rId111" Type="http://schemas.openxmlformats.org/officeDocument/2006/relationships/font" Target="fonts/PoppinsSemiBold-boldItalic.fntdata"/><Relationship Id="rId84" Type="http://schemas.openxmlformats.org/officeDocument/2006/relationships/font" Target="fonts/InterLight-italic.fntdata"/><Relationship Id="rId83" Type="http://schemas.openxmlformats.org/officeDocument/2006/relationships/font" Target="fonts/InterLight-bold.fntdata"/><Relationship Id="rId86" Type="http://schemas.openxmlformats.org/officeDocument/2006/relationships/font" Target="fonts/Roboto-regular.fntdata"/><Relationship Id="rId85" Type="http://schemas.openxmlformats.org/officeDocument/2006/relationships/font" Target="fonts/InterLight-boldItalic.fntdata"/><Relationship Id="rId88" Type="http://schemas.openxmlformats.org/officeDocument/2006/relationships/font" Target="fonts/Roboto-italic.fntdata"/><Relationship Id="rId87" Type="http://schemas.openxmlformats.org/officeDocument/2006/relationships/font" Target="fonts/Roboto-bold.fntdata"/><Relationship Id="rId89" Type="http://schemas.openxmlformats.org/officeDocument/2006/relationships/font" Target="fonts/Roboto-boldItalic.fntdata"/><Relationship Id="rId80" Type="http://schemas.openxmlformats.org/officeDocument/2006/relationships/font" Target="fonts/Barlow-italic.fntdata"/><Relationship Id="rId82" Type="http://schemas.openxmlformats.org/officeDocument/2006/relationships/font" Target="fonts/InterLight-regular.fntdata"/><Relationship Id="rId81" Type="http://schemas.openxmlformats.org/officeDocument/2006/relationships/font" Target="fonts/Barlow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HelveticaNeue-boldItalic.fntdata"/><Relationship Id="rId72" Type="http://schemas.openxmlformats.org/officeDocument/2006/relationships/font" Target="fonts/HelveticaNeue-italic.fntdata"/><Relationship Id="rId75" Type="http://schemas.openxmlformats.org/officeDocument/2006/relationships/font" Target="fonts/BarlowSemiBold-bold.fntdata"/><Relationship Id="rId74" Type="http://schemas.openxmlformats.org/officeDocument/2006/relationships/font" Target="fonts/BarlowSemiBold-regular.fntdata"/><Relationship Id="rId77" Type="http://schemas.openxmlformats.org/officeDocument/2006/relationships/font" Target="fonts/BarlowSemiBold-boldItalic.fntdata"/><Relationship Id="rId76" Type="http://schemas.openxmlformats.org/officeDocument/2006/relationships/font" Target="fonts/BarlowSemiBold-italic.fntdata"/><Relationship Id="rId79" Type="http://schemas.openxmlformats.org/officeDocument/2006/relationships/font" Target="fonts/Barlow-bold.fntdata"/><Relationship Id="rId78" Type="http://schemas.openxmlformats.org/officeDocument/2006/relationships/font" Target="fonts/Barlow-regular.fntdata"/><Relationship Id="rId71" Type="http://schemas.openxmlformats.org/officeDocument/2006/relationships/font" Target="fonts/HelveticaNeue-bold.fntdata"/><Relationship Id="rId70" Type="http://schemas.openxmlformats.org/officeDocument/2006/relationships/font" Target="fonts/HelveticaNeue-regular.fntdata"/><Relationship Id="rId62" Type="http://schemas.openxmlformats.org/officeDocument/2006/relationships/font" Target="fonts/Inter-regular.fntdata"/><Relationship Id="rId61" Type="http://schemas.openxmlformats.org/officeDocument/2006/relationships/font" Target="fonts/Garamond-boldItalic.fntdata"/><Relationship Id="rId64" Type="http://schemas.openxmlformats.org/officeDocument/2006/relationships/font" Target="fonts/Inter-italic.fntdata"/><Relationship Id="rId63" Type="http://schemas.openxmlformats.org/officeDocument/2006/relationships/font" Target="fonts/Inter-bold.fntdata"/><Relationship Id="rId66" Type="http://schemas.openxmlformats.org/officeDocument/2006/relationships/font" Target="fonts/RobotoCondensed-regular.fntdata"/><Relationship Id="rId65" Type="http://schemas.openxmlformats.org/officeDocument/2006/relationships/font" Target="fonts/Inter-boldItalic.fntdata"/><Relationship Id="rId68" Type="http://schemas.openxmlformats.org/officeDocument/2006/relationships/font" Target="fonts/RobotoCondensed-italic.fntdata"/><Relationship Id="rId67" Type="http://schemas.openxmlformats.org/officeDocument/2006/relationships/font" Target="fonts/RobotoCondensed-bold.fntdata"/><Relationship Id="rId60" Type="http://schemas.openxmlformats.org/officeDocument/2006/relationships/font" Target="fonts/Garamond-italic.fntdata"/><Relationship Id="rId69" Type="http://schemas.openxmlformats.org/officeDocument/2006/relationships/font" Target="fonts/RobotoCondensed-boldItalic.fntdata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font" Target="fonts/Anton-regular.fntdata"/><Relationship Id="rId56" Type="http://schemas.openxmlformats.org/officeDocument/2006/relationships/slide" Target="slides/slide51.xml"/><Relationship Id="rId59" Type="http://schemas.openxmlformats.org/officeDocument/2006/relationships/font" Target="fonts/Garamond-bold.fntdata"/><Relationship Id="rId58" Type="http://schemas.openxmlformats.org/officeDocument/2006/relationships/font" Target="fonts/Garamond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fb64d7bdc6_0_343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6" name="Google Shape;106;g3fb64d7bdc6_0_343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b64d7bdc6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7" name="Google Shape;157;g3fb64d7bdc6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88m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b64d7bdc6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erriweather Sans"/>
              <a:buNone/>
            </a:pPr>
            <a:r>
              <a:t/>
            </a:r>
            <a:endParaRPr/>
          </a:p>
        </p:txBody>
      </p:sp>
      <p:sp>
        <p:nvSpPr>
          <p:cNvPr id="166" name="Google Shape;166;g3fb64d7bdc6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fb64d7bdc6_0_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" name="Google Shape;210;g3fb64d7bdc6_0_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b64d7bdc6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erriweather Sans"/>
              <a:buNone/>
            </a:pPr>
            <a:r>
              <a:t/>
            </a:r>
            <a:endParaRPr/>
          </a:p>
        </p:txBody>
      </p:sp>
      <p:sp>
        <p:nvSpPr>
          <p:cNvPr id="218" name="Google Shape;218;g3fb64d7bdc6_0_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fb64d7bdc6_0_10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2" name="Google Shape;262;g3fb64d7bdc6_0_10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Two order-to-cash workflows torn down the same way. Order confirmation: the traditional department-by-department handoff becomes a coordinated set of agents (order, policy, risk, inventory, promise) running in parallel. Receipt confirmation: clerical, reactive dock paperwork becomes a real-time trust/quality/cash decision (inbound, dock, vision, exception, finance agents). In both, the human stops executing the chain and starts governing the exceptions the agents surface.</a:t>
            </a:r>
            <a:endParaRPr/>
          </a:p>
        </p:txBody>
      </p:sp>
      <p:sp>
        <p:nvSpPr>
          <p:cNvPr id="263" name="Google Shape;263;g3fb64d7bdc6_0_10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8" name="Google Shape;268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2" name="Google Shape;282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2" name="Google Shape;292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6" name="Google Shape;306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5" name="Google Shape;325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7" name="Google Shape;337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389" name="Google Shape;389;p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390" name="Google Shape;390;p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1" name="Google Shape;391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9</a:t>
            </a:r>
            <a:endParaRPr/>
          </a:p>
        </p:txBody>
      </p:sp>
      <p:sp>
        <p:nvSpPr>
          <p:cNvPr id="392" name="Google Shape;392;p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393" name="Google Shape;393;p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9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436" name="Google Shape;436;p9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37" name="Google Shape;437;p9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8" name="Google Shape;438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</a:t>
            </a:r>
            <a:endParaRPr/>
          </a:p>
        </p:txBody>
      </p:sp>
      <p:sp>
        <p:nvSpPr>
          <p:cNvPr id="439" name="Google Shape;439;p9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440" name="Google Shape;440;p9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0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468" name="Google Shape;468;p10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469" name="Google Shape;469;p10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0" name="Google Shape;470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11</a:t>
            </a:r>
            <a:endParaRPr/>
          </a:p>
        </p:txBody>
      </p:sp>
      <p:sp>
        <p:nvSpPr>
          <p:cNvPr id="471" name="Google Shape;471;p10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472" name="Google Shape;472;p10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1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515" name="Google Shape;515;p1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16" name="Google Shape;516;p11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7" name="Google Shape;517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12</a:t>
            </a:r>
            <a:endParaRPr/>
          </a:p>
        </p:txBody>
      </p:sp>
      <p:sp>
        <p:nvSpPr>
          <p:cNvPr id="518" name="Google Shape;518;p1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519" name="Google Shape;519;p1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535" name="Google Shape;535;p1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36" name="Google Shape;536;p1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7" name="Google Shape;537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13</a:t>
            </a:r>
            <a:endParaRPr/>
          </a:p>
        </p:txBody>
      </p:sp>
      <p:sp>
        <p:nvSpPr>
          <p:cNvPr id="538" name="Google Shape;538;p1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539" name="Google Shape;539;p1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586" name="Google Shape;586;p1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587" name="Google Shape;587;p1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8" name="Google Shape;588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14</a:t>
            </a:r>
            <a:endParaRPr/>
          </a:p>
        </p:txBody>
      </p:sp>
      <p:sp>
        <p:nvSpPr>
          <p:cNvPr id="589" name="Google Shape;589;p1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590" name="Google Shape;590;p1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4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617" name="Google Shape;617;p14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618" name="Google Shape;618;p14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9" name="Google Shape;619;p1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15</a:t>
            </a:r>
            <a:endParaRPr/>
          </a:p>
        </p:txBody>
      </p:sp>
      <p:sp>
        <p:nvSpPr>
          <p:cNvPr id="620" name="Google Shape;620;p14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621" name="Google Shape;621;p14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1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697" name="Google Shape;697;p1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698" name="Google Shape;698;p1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9" name="Google Shape;699;p1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16</a:t>
            </a:r>
            <a:endParaRPr/>
          </a:p>
        </p:txBody>
      </p:sp>
      <p:sp>
        <p:nvSpPr>
          <p:cNvPr id="700" name="Google Shape;700;p1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701" name="Google Shape;701;p1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16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742" name="Google Shape;742;p16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743" name="Google Shape;743;p16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4" name="Google Shape;744;p1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17</a:t>
            </a:r>
            <a:endParaRPr/>
          </a:p>
        </p:txBody>
      </p:sp>
      <p:sp>
        <p:nvSpPr>
          <p:cNvPr id="745" name="Google Shape;745;p16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746" name="Google Shape;746;p16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7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786" name="Google Shape;786;p17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787" name="Google Shape;787;p17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8" name="Google Shape;788;p1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18</a:t>
            </a:r>
            <a:endParaRPr/>
          </a:p>
        </p:txBody>
      </p:sp>
      <p:sp>
        <p:nvSpPr>
          <p:cNvPr id="789" name="Google Shape;789;p17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790" name="Google Shape;790;p1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18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814" name="Google Shape;814;p18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815" name="Google Shape;815;p18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6" name="Google Shape;816;p1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19</a:t>
            </a:r>
            <a:endParaRPr/>
          </a:p>
        </p:txBody>
      </p:sp>
      <p:sp>
        <p:nvSpPr>
          <p:cNvPr id="817" name="Google Shape;817;p18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1200"/>
          </a:p>
        </p:txBody>
      </p:sp>
      <p:sp>
        <p:nvSpPr>
          <p:cNvPr id="818" name="Google Shape;818;p18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1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34" name="Google Shape;834;p1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2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5" name="Google Shape;885;p2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2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2" name="Google Shape;892;p2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2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97" name="Google Shape;897;p2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2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2" name="Google Shape;902;p2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2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6" name="Google Shape;936;p2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2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1" name="Google Shape;941;p2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p2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7" name="Google Shape;947;p2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2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4" name="Google Shape;964;p2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2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82" name="Google Shape;982;p2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2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0" name="Google Shape;1000;p2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3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8" name="Google Shape;1018;p3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3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7" name="Google Shape;1037;p3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3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5" name="Google Shape;1055;p3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g3f580bb478b_0_2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73" name="Google Shape;1073;g3f580bb478b_0_2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3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1" name="Google Shape;1081;p3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p3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6" name="Google Shape;1086;p3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3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2" name="Google Shape;1092;p3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p3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8" name="Google Shape;1098;p3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3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5" name="Google Shape;1105;p3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3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6" name="Google Shape;1116;p3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p3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7" name="Google Shape;1127;p3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p4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44" name="Google Shape;1144;p4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4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8" name="Google Shape;1158;p4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4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4" name="Google Shape;1174;p4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4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5" name="Google Shape;1195;p4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4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1" name="Google Shape;1201;p4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>
  <p:cSld name="OBJECT_1">
    <p:bg>
      <p:bgPr>
        <a:solidFill>
          <a:srgbClr val="0E0E10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3fb64d7bdc6_0_332"/>
          <p:cNvSpPr txBox="1"/>
          <p:nvPr>
            <p:ph idx="11" type="ftr"/>
          </p:nvPr>
        </p:nvSpPr>
        <p:spPr>
          <a:xfrm>
            <a:off x="0" y="0"/>
            <a:ext cx="3375000" cy="33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21" name="Google Shape;21;g3fb64d7bdc6_0_332"/>
          <p:cNvSpPr txBox="1"/>
          <p:nvPr>
            <p:ph idx="10" type="dt"/>
          </p:nvPr>
        </p:nvSpPr>
        <p:spPr>
          <a:xfrm>
            <a:off x="0" y="0"/>
            <a:ext cx="3375000" cy="33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  <a:defRPr b="0" i="0" sz="1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22" name="Google Shape;22;g3fb64d7bdc6_0_332"/>
          <p:cNvSpPr txBox="1"/>
          <p:nvPr>
            <p:ph idx="12" type="sldNum"/>
          </p:nvPr>
        </p:nvSpPr>
        <p:spPr>
          <a:xfrm>
            <a:off x="17759184" y="9581534"/>
            <a:ext cx="2832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" name="Google Shape;23;g3fb64d7bdc6_0_332"/>
          <p:cNvSpPr/>
          <p:nvPr/>
        </p:nvSpPr>
        <p:spPr>
          <a:xfrm>
            <a:off x="18145125" y="0"/>
            <a:ext cx="142800" cy="1028700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txBody>
          <a:bodyPr anchorCtr="0" anchor="t" bIns="51425" lIns="102850" spcFirstLastPara="1" rIns="102850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>
  <p:cSld name="TITLE_1">
    <p:bg>
      <p:bgPr>
        <a:solidFill>
          <a:srgbClr val="0E0E10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25" name="Google Shape;25;g3fb64d7bdc6_0_3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5624747" y="9274876"/>
            <a:ext cx="2055685" cy="410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g3fb64d7bdc6_0_337"/>
          <p:cNvSpPr txBox="1"/>
          <p:nvPr>
            <p:ph type="title"/>
          </p:nvPr>
        </p:nvSpPr>
        <p:spPr>
          <a:xfrm>
            <a:off x="623416" y="1489149"/>
            <a:ext cx="17041200" cy="4105500"/>
          </a:xfrm>
          <a:prstGeom prst="rect">
            <a:avLst/>
          </a:prstGeom>
          <a:noFill/>
          <a:ln>
            <a:noFill/>
          </a:ln>
        </p:spPr>
        <p:txBody>
          <a:bodyPr anchorCtr="0" anchor="b" bIns="274250" lIns="274250" spcFirstLastPara="1" rIns="274250" wrap="square" tIns="2742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400"/>
              <a:buFont typeface="Arial"/>
              <a:buNone/>
              <a:defRPr sz="10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None/>
              <a:defRPr/>
            </a:lvl9pPr>
          </a:lstStyle>
          <a:p/>
        </p:txBody>
      </p:sp>
      <p:sp>
        <p:nvSpPr>
          <p:cNvPr id="27" name="Google Shape;27;g3fb64d7bdc6_0_337"/>
          <p:cNvSpPr txBox="1"/>
          <p:nvPr>
            <p:ph idx="1" type="body"/>
          </p:nvPr>
        </p:nvSpPr>
        <p:spPr>
          <a:xfrm>
            <a:off x="623399" y="5668251"/>
            <a:ext cx="17041200" cy="15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0" lIns="274250" spcFirstLastPara="1" rIns="274250" wrap="square" tIns="27425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Arial"/>
              <a:buNone/>
              <a:defRPr sz="5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Arial"/>
              <a:buNone/>
              <a:defRPr sz="5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Arial"/>
              <a:buNone/>
              <a:defRPr sz="5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Arial"/>
              <a:buNone/>
              <a:defRPr sz="5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500"/>
              <a:buFont typeface="Arial"/>
              <a:buNone/>
              <a:defRPr sz="5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50850" lvl="5" marL="27432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3500"/>
              <a:buChar char="•"/>
              <a:defRPr/>
            </a:lvl6pPr>
            <a:lvl7pPr indent="-450850" lvl="6" marL="32004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3500"/>
              <a:buChar char="•"/>
              <a:defRPr/>
            </a:lvl7pPr>
            <a:lvl8pPr indent="-450850" lvl="7" marL="36576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3500"/>
              <a:buChar char="•"/>
              <a:defRPr/>
            </a:lvl8pPr>
            <a:lvl9pPr indent="-450850" lvl="8" marL="4114800" algn="l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3500"/>
              <a:buChar char="•"/>
              <a:defRPr/>
            </a:lvl9pPr>
          </a:lstStyle>
          <a:p/>
        </p:txBody>
      </p:sp>
      <p:sp>
        <p:nvSpPr>
          <p:cNvPr id="28" name="Google Shape;28;g3fb64d7bdc6_0_337"/>
          <p:cNvSpPr txBox="1"/>
          <p:nvPr>
            <p:ph idx="12" type="sldNum"/>
          </p:nvPr>
        </p:nvSpPr>
        <p:spPr>
          <a:xfrm>
            <a:off x="17209316" y="9306858"/>
            <a:ext cx="833100" cy="8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74250" lIns="274250" spcFirstLastPara="1" rIns="274250" wrap="square" tIns="274250">
            <a:sp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Arial"/>
              <a:buNone/>
              <a:defRPr b="0" i="0" sz="1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FFFFFF"/>
              </a:solidFill>
            </a:endParaRPr>
          </a:p>
        </p:txBody>
      </p:sp>
      <p:sp>
        <p:nvSpPr>
          <p:cNvPr id="29" name="Google Shape;29;g3fb64d7bdc6_0_337"/>
          <p:cNvSpPr/>
          <p:nvPr/>
        </p:nvSpPr>
        <p:spPr>
          <a:xfrm>
            <a:off x="18145125" y="0"/>
            <a:ext cx="142800" cy="10287000"/>
          </a:xfrm>
          <a:prstGeom prst="rect">
            <a:avLst/>
          </a:prstGeom>
          <a:solidFill>
            <a:srgbClr val="F5C518"/>
          </a:solidFill>
          <a:ln>
            <a:noFill/>
          </a:ln>
        </p:spPr>
        <p:txBody>
          <a:bodyPr anchorCtr="0" anchor="t" bIns="51425" lIns="102850" spcFirstLastPara="1" rIns="102850" wrap="square" tIns="5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Helvetica Neue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4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4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5" name="Google Shape;45;p4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5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1" name="Google Shape;51;p5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2" name="Google Shape;52;p5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5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8" name="Google Shape;58;p5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9" name="Google Shape;59;p5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0" name="Google Shape;60;p5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1" name="Google Shape;61;p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5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5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2" name="Google Shape;72;p5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3" name="Google Shape;73;p5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5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5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79" name="Google Shape;79;p5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80" name="Google Shape;80;p5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5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5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5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" name="Google Shape;86;p5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5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5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5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2" name="Google Shape;92;p5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5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5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2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15.png"/><Relationship Id="rId5" Type="http://schemas.openxmlformats.org/officeDocument/2006/relationships/image" Target="../media/image20.png"/><Relationship Id="rId6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Relationship Id="rId4" Type="http://schemas.openxmlformats.org/officeDocument/2006/relationships/image" Target="../media/image28.jpg"/><Relationship Id="rId5" Type="http://schemas.openxmlformats.org/officeDocument/2006/relationships/image" Target="../media/image40.png"/><Relationship Id="rId6" Type="http://schemas.openxmlformats.org/officeDocument/2006/relationships/image" Target="../media/image2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6.png"/><Relationship Id="rId4" Type="http://schemas.openxmlformats.org/officeDocument/2006/relationships/image" Target="../media/image60.png"/><Relationship Id="rId5" Type="http://schemas.openxmlformats.org/officeDocument/2006/relationships/image" Target="../media/image26.png"/><Relationship Id="rId6" Type="http://schemas.openxmlformats.org/officeDocument/2006/relationships/image" Target="../media/image25.png"/><Relationship Id="rId7" Type="http://schemas.openxmlformats.org/officeDocument/2006/relationships/image" Target="../media/image5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9.jp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27.png"/><Relationship Id="rId10" Type="http://schemas.openxmlformats.org/officeDocument/2006/relationships/image" Target="../media/image37.png"/><Relationship Id="rId13" Type="http://schemas.openxmlformats.org/officeDocument/2006/relationships/image" Target="../media/image32.png"/><Relationship Id="rId1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jpg"/><Relationship Id="rId4" Type="http://schemas.openxmlformats.org/officeDocument/2006/relationships/image" Target="../media/image35.png"/><Relationship Id="rId9" Type="http://schemas.openxmlformats.org/officeDocument/2006/relationships/image" Target="../media/image33.png"/><Relationship Id="rId15" Type="http://schemas.openxmlformats.org/officeDocument/2006/relationships/image" Target="../media/image42.png"/><Relationship Id="rId14" Type="http://schemas.openxmlformats.org/officeDocument/2006/relationships/image" Target="../media/image41.png"/><Relationship Id="rId17" Type="http://schemas.openxmlformats.org/officeDocument/2006/relationships/image" Target="../media/image51.png"/><Relationship Id="rId16" Type="http://schemas.openxmlformats.org/officeDocument/2006/relationships/image" Target="../media/image38.png"/><Relationship Id="rId5" Type="http://schemas.openxmlformats.org/officeDocument/2006/relationships/image" Target="../media/image31.png"/><Relationship Id="rId6" Type="http://schemas.openxmlformats.org/officeDocument/2006/relationships/image" Target="../media/image34.png"/><Relationship Id="rId18" Type="http://schemas.openxmlformats.org/officeDocument/2006/relationships/image" Target="../media/image43.png"/><Relationship Id="rId7" Type="http://schemas.openxmlformats.org/officeDocument/2006/relationships/image" Target="../media/image39.png"/><Relationship Id="rId8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9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9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8.png"/></Relationships>
</file>

<file path=ppt/slides/_rels/slide29.xml.rels><?xml version="1.0" encoding="UTF-8" standalone="yes"?><Relationships xmlns="http://schemas.openxmlformats.org/package/2006/relationships"><Relationship Id="rId11" Type="http://schemas.openxmlformats.org/officeDocument/2006/relationships/image" Target="../media/image52.png"/><Relationship Id="rId10" Type="http://schemas.openxmlformats.org/officeDocument/2006/relationships/image" Target="../media/image50.png"/><Relationship Id="rId13" Type="http://schemas.openxmlformats.org/officeDocument/2006/relationships/image" Target="../media/image80.png"/><Relationship Id="rId1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61.png"/><Relationship Id="rId5" Type="http://schemas.openxmlformats.org/officeDocument/2006/relationships/image" Target="../media/image49.png"/><Relationship Id="rId6" Type="http://schemas.openxmlformats.org/officeDocument/2006/relationships/image" Target="../media/image53.png"/><Relationship Id="rId7" Type="http://schemas.openxmlformats.org/officeDocument/2006/relationships/image" Target="../media/image45.png"/><Relationship Id="rId8" Type="http://schemas.openxmlformats.org/officeDocument/2006/relationships/image" Target="../media/image48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5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5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9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65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8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6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1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6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6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70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6.png"/><Relationship Id="rId4" Type="http://schemas.openxmlformats.org/officeDocument/2006/relationships/image" Target="../media/image60.png"/><Relationship Id="rId5" Type="http://schemas.openxmlformats.org/officeDocument/2006/relationships/image" Target="../media/image26.png"/><Relationship Id="rId6" Type="http://schemas.openxmlformats.org/officeDocument/2006/relationships/image" Target="../media/image25.png"/><Relationship Id="rId7" Type="http://schemas.openxmlformats.org/officeDocument/2006/relationships/image" Target="../media/image5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75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7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79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76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"/>
          <p:cNvSpPr/>
          <p:nvPr/>
        </p:nvSpPr>
        <p:spPr>
          <a:xfrm>
            <a:off x="-6649" y="888931"/>
            <a:ext cx="18294648" cy="212728"/>
          </a:xfrm>
          <a:custGeom>
            <a:rect b="b" l="l" r="r" t="t"/>
            <a:pathLst>
              <a:path extrusionOk="0" h="212728" w="18294648">
                <a:moveTo>
                  <a:pt x="0" y="0"/>
                </a:moveTo>
                <a:lnTo>
                  <a:pt x="18294647" y="0"/>
                </a:lnTo>
                <a:lnTo>
                  <a:pt x="18294647" y="212728"/>
                </a:lnTo>
                <a:lnTo>
                  <a:pt x="0" y="2127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"/>
          <p:cNvSpPr/>
          <p:nvPr/>
        </p:nvSpPr>
        <p:spPr>
          <a:xfrm>
            <a:off x="857560" y="38017"/>
            <a:ext cx="226024" cy="10210966"/>
          </a:xfrm>
          <a:custGeom>
            <a:rect b="b" l="l" r="r" t="t"/>
            <a:pathLst>
              <a:path extrusionOk="0" h="10210966" w="226024">
                <a:moveTo>
                  <a:pt x="0" y="0"/>
                </a:moveTo>
                <a:lnTo>
                  <a:pt x="226024" y="0"/>
                </a:lnTo>
                <a:lnTo>
                  <a:pt x="226024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p1"/>
          <p:cNvSpPr/>
          <p:nvPr/>
        </p:nvSpPr>
        <p:spPr>
          <a:xfrm>
            <a:off x="5371977" y="888931"/>
            <a:ext cx="13082800" cy="9360052"/>
          </a:xfrm>
          <a:custGeom>
            <a:rect b="b" l="l" r="r" t="t"/>
            <a:pathLst>
              <a:path extrusionOk="0" h="9360052" w="13082800">
                <a:moveTo>
                  <a:pt x="0" y="0"/>
                </a:moveTo>
                <a:lnTo>
                  <a:pt x="13082800" y="0"/>
                </a:lnTo>
                <a:lnTo>
                  <a:pt x="13082800" y="9360052"/>
                </a:lnTo>
                <a:lnTo>
                  <a:pt x="0" y="93600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1"/>
          <p:cNvSpPr txBox="1"/>
          <p:nvPr/>
        </p:nvSpPr>
        <p:spPr>
          <a:xfrm>
            <a:off x="1202774" y="6386788"/>
            <a:ext cx="5270400" cy="20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4"/>
              <a:buFont typeface="Arial"/>
              <a:buNone/>
            </a:pPr>
            <a:r>
              <a:rPr b="0" i="0" lang="en-US" sz="4004" u="none" cap="none" strike="noStrike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How agentic AI rewrites the firm and what to build next.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1083584" y="1866217"/>
            <a:ext cx="8342400" cy="40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1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06"/>
              <a:buFont typeface="Arial"/>
              <a:buNone/>
            </a:pPr>
            <a:r>
              <a:rPr b="1" i="0" lang="en-US" sz="8606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Organizational Singularity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b64d7bdc6_0_343"/>
          <p:cNvSpPr/>
          <p:nvPr/>
        </p:nvSpPr>
        <p:spPr>
          <a:xfrm>
            <a:off x="5846964" y="1651423"/>
            <a:ext cx="6748715" cy="6748715"/>
          </a:xfrm>
          <a:custGeom>
            <a:rect b="b" l="l" r="r" t="t"/>
            <a:pathLst>
              <a:path extrusionOk="0" h="6748715" w="6748715">
                <a:moveTo>
                  <a:pt x="0" y="0"/>
                </a:moveTo>
                <a:lnTo>
                  <a:pt x="6748715" y="0"/>
                </a:lnTo>
                <a:lnTo>
                  <a:pt x="6748715" y="6748715"/>
                </a:lnTo>
                <a:lnTo>
                  <a:pt x="0" y="6748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g3fb64d7bdc6_0_343"/>
          <p:cNvSpPr/>
          <p:nvPr/>
        </p:nvSpPr>
        <p:spPr>
          <a:xfrm>
            <a:off x="6840528" y="2839083"/>
            <a:ext cx="4761587" cy="4761587"/>
          </a:xfrm>
          <a:custGeom>
            <a:rect b="b" l="l" r="r" t="t"/>
            <a:pathLst>
              <a:path extrusionOk="0" h="4761587" w="4761587">
                <a:moveTo>
                  <a:pt x="0" y="0"/>
                </a:moveTo>
                <a:lnTo>
                  <a:pt x="4761587" y="0"/>
                </a:lnTo>
                <a:lnTo>
                  <a:pt x="4761587" y="4761587"/>
                </a:lnTo>
                <a:lnTo>
                  <a:pt x="0" y="47615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10" name="Google Shape;110;g3fb64d7bdc6_0_343"/>
          <p:cNvCxnSpPr/>
          <p:nvPr/>
        </p:nvCxnSpPr>
        <p:spPr>
          <a:xfrm>
            <a:off x="5129202" y="4498621"/>
            <a:ext cx="768600" cy="91500"/>
          </a:xfrm>
          <a:prstGeom prst="straightConnector1">
            <a:avLst/>
          </a:prstGeom>
          <a:noFill/>
          <a:ln cap="flat" cmpd="sng" w="180975">
            <a:solidFill>
              <a:srgbClr val="6029F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1" name="Google Shape;111;g3fb64d7bdc6_0_343"/>
          <p:cNvCxnSpPr/>
          <p:nvPr/>
        </p:nvCxnSpPr>
        <p:spPr>
          <a:xfrm>
            <a:off x="6302142" y="2130800"/>
            <a:ext cx="652200" cy="625500"/>
          </a:xfrm>
          <a:prstGeom prst="straightConnector1">
            <a:avLst/>
          </a:prstGeom>
          <a:noFill/>
          <a:ln cap="flat" cmpd="sng" w="180975">
            <a:solidFill>
              <a:srgbClr val="6029F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2" name="Google Shape;112;g3fb64d7bdc6_0_343"/>
          <p:cNvCxnSpPr/>
          <p:nvPr/>
        </p:nvCxnSpPr>
        <p:spPr>
          <a:xfrm flipH="1">
            <a:off x="11775521" y="2250641"/>
            <a:ext cx="541800" cy="552900"/>
          </a:xfrm>
          <a:prstGeom prst="straightConnector1">
            <a:avLst/>
          </a:prstGeom>
          <a:noFill/>
          <a:ln cap="flat" cmpd="sng" w="180975">
            <a:solidFill>
              <a:srgbClr val="6029F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" name="Google Shape;113;g3fb64d7bdc6_0_343"/>
          <p:cNvCxnSpPr/>
          <p:nvPr/>
        </p:nvCxnSpPr>
        <p:spPr>
          <a:xfrm rot="10800000">
            <a:off x="12574039" y="4650289"/>
            <a:ext cx="780300" cy="49500"/>
          </a:xfrm>
          <a:prstGeom prst="straightConnector1">
            <a:avLst/>
          </a:prstGeom>
          <a:noFill/>
          <a:ln cap="flat" cmpd="sng" w="180975">
            <a:solidFill>
              <a:srgbClr val="6029F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4" name="Google Shape;114;g3fb64d7bdc6_0_343"/>
          <p:cNvCxnSpPr/>
          <p:nvPr/>
        </p:nvCxnSpPr>
        <p:spPr>
          <a:xfrm rot="10800000">
            <a:off x="10202459" y="8237787"/>
            <a:ext cx="296100" cy="715200"/>
          </a:xfrm>
          <a:prstGeom prst="straightConnector1">
            <a:avLst/>
          </a:prstGeom>
          <a:noFill/>
          <a:ln cap="flat" cmpd="sng" w="180975">
            <a:solidFill>
              <a:srgbClr val="6029F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" name="Google Shape;115;g3fb64d7bdc6_0_343"/>
          <p:cNvCxnSpPr/>
          <p:nvPr/>
        </p:nvCxnSpPr>
        <p:spPr>
          <a:xfrm flipH="1" rot="10800000">
            <a:off x="7885684" y="8212888"/>
            <a:ext cx="200400" cy="740100"/>
          </a:xfrm>
          <a:prstGeom prst="straightConnector1">
            <a:avLst/>
          </a:prstGeom>
          <a:noFill/>
          <a:ln cap="flat" cmpd="sng" w="180975">
            <a:solidFill>
              <a:srgbClr val="6029FA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16" name="Google Shape;116;g3fb64d7bdc6_0_343"/>
          <p:cNvGrpSpPr/>
          <p:nvPr/>
        </p:nvGrpSpPr>
        <p:grpSpPr>
          <a:xfrm>
            <a:off x="8163139" y="1193537"/>
            <a:ext cx="2116532" cy="1057095"/>
            <a:chOff x="0" y="-38100"/>
            <a:chExt cx="543900" cy="271649"/>
          </a:xfrm>
        </p:grpSpPr>
        <p:sp>
          <p:nvSpPr>
            <p:cNvPr id="117" name="Google Shape;117;g3fb64d7bdc6_0_343"/>
            <p:cNvSpPr/>
            <p:nvPr/>
          </p:nvSpPr>
          <p:spPr>
            <a:xfrm>
              <a:off x="0" y="0"/>
              <a:ext cx="543853" cy="233549"/>
            </a:xfrm>
            <a:custGeom>
              <a:rect b="b" l="l" r="r" t="t"/>
              <a:pathLst>
                <a:path extrusionOk="0" h="233549" w="543853">
                  <a:moveTo>
                    <a:pt x="0" y="0"/>
                  </a:moveTo>
                  <a:lnTo>
                    <a:pt x="543853" y="0"/>
                  </a:lnTo>
                  <a:lnTo>
                    <a:pt x="543853" y="233549"/>
                  </a:lnTo>
                  <a:lnTo>
                    <a:pt x="0" y="2335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18" name="Google Shape;118;g3fb64d7bdc6_0_343"/>
            <p:cNvSpPr txBox="1"/>
            <p:nvPr/>
          </p:nvSpPr>
          <p:spPr>
            <a:xfrm>
              <a:off x="0" y="-38100"/>
              <a:ext cx="543900" cy="2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" name="Google Shape;119;g3fb64d7bdc6_0_343"/>
          <p:cNvGrpSpPr/>
          <p:nvPr/>
        </p:nvGrpSpPr>
        <p:grpSpPr>
          <a:xfrm rot="3465097">
            <a:off x="5623282" y="6255482"/>
            <a:ext cx="2116517" cy="1057110"/>
            <a:chOff x="0" y="-38100"/>
            <a:chExt cx="543900" cy="271649"/>
          </a:xfrm>
        </p:grpSpPr>
        <p:sp>
          <p:nvSpPr>
            <p:cNvPr id="120" name="Google Shape;120;g3fb64d7bdc6_0_343"/>
            <p:cNvSpPr/>
            <p:nvPr/>
          </p:nvSpPr>
          <p:spPr>
            <a:xfrm>
              <a:off x="0" y="0"/>
              <a:ext cx="543853" cy="233549"/>
            </a:xfrm>
            <a:custGeom>
              <a:rect b="b" l="l" r="r" t="t"/>
              <a:pathLst>
                <a:path extrusionOk="0" h="233549" w="543853">
                  <a:moveTo>
                    <a:pt x="0" y="0"/>
                  </a:moveTo>
                  <a:lnTo>
                    <a:pt x="543853" y="0"/>
                  </a:lnTo>
                  <a:lnTo>
                    <a:pt x="543853" y="233549"/>
                  </a:lnTo>
                  <a:lnTo>
                    <a:pt x="0" y="2335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21" name="Google Shape;121;g3fb64d7bdc6_0_343"/>
            <p:cNvSpPr txBox="1"/>
            <p:nvPr/>
          </p:nvSpPr>
          <p:spPr>
            <a:xfrm>
              <a:off x="0" y="-38100"/>
              <a:ext cx="543900" cy="2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2" name="Google Shape;122;g3fb64d7bdc6_0_343"/>
          <p:cNvGrpSpPr/>
          <p:nvPr/>
        </p:nvGrpSpPr>
        <p:grpSpPr>
          <a:xfrm rot="7301051">
            <a:off x="10967114" y="6335717"/>
            <a:ext cx="2116526" cy="1057092"/>
            <a:chOff x="0" y="-38100"/>
            <a:chExt cx="543900" cy="271649"/>
          </a:xfrm>
        </p:grpSpPr>
        <p:sp>
          <p:nvSpPr>
            <p:cNvPr id="123" name="Google Shape;123;g3fb64d7bdc6_0_343"/>
            <p:cNvSpPr/>
            <p:nvPr/>
          </p:nvSpPr>
          <p:spPr>
            <a:xfrm>
              <a:off x="0" y="0"/>
              <a:ext cx="543853" cy="233549"/>
            </a:xfrm>
            <a:custGeom>
              <a:rect b="b" l="l" r="r" t="t"/>
              <a:pathLst>
                <a:path extrusionOk="0" h="233549" w="543853">
                  <a:moveTo>
                    <a:pt x="0" y="0"/>
                  </a:moveTo>
                  <a:lnTo>
                    <a:pt x="543853" y="0"/>
                  </a:lnTo>
                  <a:lnTo>
                    <a:pt x="543853" y="233549"/>
                  </a:lnTo>
                  <a:lnTo>
                    <a:pt x="0" y="2335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24" name="Google Shape;124;g3fb64d7bdc6_0_343"/>
            <p:cNvSpPr txBox="1"/>
            <p:nvPr/>
          </p:nvSpPr>
          <p:spPr>
            <a:xfrm>
              <a:off x="0" y="-38100"/>
              <a:ext cx="543900" cy="2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" name="Google Shape;125;g3fb64d7bdc6_0_343"/>
          <p:cNvGrpSpPr/>
          <p:nvPr/>
        </p:nvGrpSpPr>
        <p:grpSpPr>
          <a:xfrm rot="3465097">
            <a:off x="6255576" y="5895195"/>
            <a:ext cx="2116517" cy="1057110"/>
            <a:chOff x="0" y="-38100"/>
            <a:chExt cx="543900" cy="271649"/>
          </a:xfrm>
        </p:grpSpPr>
        <p:sp>
          <p:nvSpPr>
            <p:cNvPr id="126" name="Google Shape;126;g3fb64d7bdc6_0_343"/>
            <p:cNvSpPr/>
            <p:nvPr/>
          </p:nvSpPr>
          <p:spPr>
            <a:xfrm>
              <a:off x="0" y="0"/>
              <a:ext cx="543853" cy="233549"/>
            </a:xfrm>
            <a:custGeom>
              <a:rect b="b" l="l" r="r" t="t"/>
              <a:pathLst>
                <a:path extrusionOk="0" h="233549" w="543853">
                  <a:moveTo>
                    <a:pt x="0" y="0"/>
                  </a:moveTo>
                  <a:lnTo>
                    <a:pt x="543853" y="0"/>
                  </a:lnTo>
                  <a:lnTo>
                    <a:pt x="543853" y="233549"/>
                  </a:lnTo>
                  <a:lnTo>
                    <a:pt x="0" y="2335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27" name="Google Shape;127;g3fb64d7bdc6_0_343"/>
            <p:cNvSpPr txBox="1"/>
            <p:nvPr/>
          </p:nvSpPr>
          <p:spPr>
            <a:xfrm>
              <a:off x="0" y="-38100"/>
              <a:ext cx="543900" cy="2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" name="Google Shape;128;g3fb64d7bdc6_0_343"/>
          <p:cNvGrpSpPr/>
          <p:nvPr/>
        </p:nvGrpSpPr>
        <p:grpSpPr>
          <a:xfrm rot="7301051">
            <a:off x="10237537" y="5975429"/>
            <a:ext cx="2116526" cy="1057092"/>
            <a:chOff x="0" y="-38100"/>
            <a:chExt cx="543900" cy="271649"/>
          </a:xfrm>
        </p:grpSpPr>
        <p:sp>
          <p:nvSpPr>
            <p:cNvPr id="129" name="Google Shape;129;g3fb64d7bdc6_0_343"/>
            <p:cNvSpPr/>
            <p:nvPr/>
          </p:nvSpPr>
          <p:spPr>
            <a:xfrm>
              <a:off x="0" y="0"/>
              <a:ext cx="543853" cy="233549"/>
            </a:xfrm>
            <a:custGeom>
              <a:rect b="b" l="l" r="r" t="t"/>
              <a:pathLst>
                <a:path extrusionOk="0" h="233549" w="543853">
                  <a:moveTo>
                    <a:pt x="0" y="0"/>
                  </a:moveTo>
                  <a:lnTo>
                    <a:pt x="543853" y="0"/>
                  </a:lnTo>
                  <a:lnTo>
                    <a:pt x="543853" y="233549"/>
                  </a:lnTo>
                  <a:lnTo>
                    <a:pt x="0" y="2335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30" name="Google Shape;130;g3fb64d7bdc6_0_343"/>
            <p:cNvSpPr txBox="1"/>
            <p:nvPr/>
          </p:nvSpPr>
          <p:spPr>
            <a:xfrm>
              <a:off x="0" y="-38100"/>
              <a:ext cx="543900" cy="2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1" name="Google Shape;131;g3fb64d7bdc6_0_343"/>
          <p:cNvSpPr/>
          <p:nvPr/>
        </p:nvSpPr>
        <p:spPr>
          <a:xfrm>
            <a:off x="7654244" y="3658505"/>
            <a:ext cx="3134156" cy="2734551"/>
          </a:xfrm>
          <a:custGeom>
            <a:rect b="b" l="l" r="r" t="t"/>
            <a:pathLst>
              <a:path extrusionOk="0" h="2734551" w="3134156">
                <a:moveTo>
                  <a:pt x="0" y="0"/>
                </a:moveTo>
                <a:lnTo>
                  <a:pt x="3134155" y="0"/>
                </a:lnTo>
                <a:lnTo>
                  <a:pt x="3134155" y="2734551"/>
                </a:lnTo>
                <a:lnTo>
                  <a:pt x="0" y="27345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2" name="Google Shape;132;g3fb64d7bdc6_0_343"/>
          <p:cNvGrpSpPr/>
          <p:nvPr/>
        </p:nvGrpSpPr>
        <p:grpSpPr>
          <a:xfrm>
            <a:off x="8200060" y="2351890"/>
            <a:ext cx="2116532" cy="1057095"/>
            <a:chOff x="0" y="-38100"/>
            <a:chExt cx="543900" cy="271649"/>
          </a:xfrm>
        </p:grpSpPr>
        <p:sp>
          <p:nvSpPr>
            <p:cNvPr id="133" name="Google Shape;133;g3fb64d7bdc6_0_343"/>
            <p:cNvSpPr/>
            <p:nvPr/>
          </p:nvSpPr>
          <p:spPr>
            <a:xfrm>
              <a:off x="0" y="0"/>
              <a:ext cx="543853" cy="233549"/>
            </a:xfrm>
            <a:custGeom>
              <a:rect b="b" l="l" r="r" t="t"/>
              <a:pathLst>
                <a:path extrusionOk="0" h="233549" w="543853">
                  <a:moveTo>
                    <a:pt x="0" y="0"/>
                  </a:moveTo>
                  <a:lnTo>
                    <a:pt x="543853" y="0"/>
                  </a:lnTo>
                  <a:lnTo>
                    <a:pt x="543853" y="233549"/>
                  </a:lnTo>
                  <a:lnTo>
                    <a:pt x="0" y="2335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134" name="Google Shape;134;g3fb64d7bdc6_0_343"/>
            <p:cNvSpPr txBox="1"/>
            <p:nvPr/>
          </p:nvSpPr>
          <p:spPr>
            <a:xfrm>
              <a:off x="0" y="-38100"/>
              <a:ext cx="543900" cy="27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g3fb64d7bdc6_0_343"/>
          <p:cNvSpPr txBox="1"/>
          <p:nvPr/>
        </p:nvSpPr>
        <p:spPr>
          <a:xfrm>
            <a:off x="7429487" y="6316856"/>
            <a:ext cx="3583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No Resilience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3fb64d7bdc6_0_343"/>
          <p:cNvSpPr txBox="1"/>
          <p:nvPr/>
        </p:nvSpPr>
        <p:spPr>
          <a:xfrm rot="-3625837">
            <a:off x="6241717" y="4741858"/>
            <a:ext cx="3583752" cy="556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 Plan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3fb64d7bdc6_0_343"/>
          <p:cNvSpPr txBox="1"/>
          <p:nvPr/>
        </p:nvSpPr>
        <p:spPr>
          <a:xfrm rot="3546123">
            <a:off x="8652011" y="4543728"/>
            <a:ext cx="3583568" cy="5562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No System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g3fb64d7bdc6_0_343"/>
          <p:cNvSpPr txBox="1"/>
          <p:nvPr/>
        </p:nvSpPr>
        <p:spPr>
          <a:xfrm>
            <a:off x="8254001" y="5102549"/>
            <a:ext cx="2205000" cy="9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27"/>
              <a:buFont typeface="Arial"/>
              <a:buNone/>
            </a:pPr>
            <a:r>
              <a:rPr b="0" i="0" lang="en-US" sz="262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Intelligence Stack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3fb64d7bdc6_0_343"/>
          <p:cNvSpPr txBox="1"/>
          <p:nvPr/>
        </p:nvSpPr>
        <p:spPr>
          <a:xfrm rot="-3625837">
            <a:off x="5102173" y="3577410"/>
            <a:ext cx="3583752" cy="556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ExO 3.0 Plan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3fb64d7bdc6_0_343"/>
          <p:cNvSpPr txBox="1"/>
          <p:nvPr/>
        </p:nvSpPr>
        <p:spPr>
          <a:xfrm rot="-3493325">
            <a:off x="3479941" y="2591039"/>
            <a:ext cx="2643232" cy="506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REWRITE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g3fb64d7bdc6_0_343"/>
          <p:cNvSpPr txBox="1"/>
          <p:nvPr/>
        </p:nvSpPr>
        <p:spPr>
          <a:xfrm rot="-5894115">
            <a:off x="3511817" y="5314177"/>
            <a:ext cx="3583552" cy="556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Diagnose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3fb64d7bdc6_0_343"/>
          <p:cNvSpPr txBox="1"/>
          <p:nvPr/>
        </p:nvSpPr>
        <p:spPr>
          <a:xfrm rot="-3208640">
            <a:off x="4140545" y="3080206"/>
            <a:ext cx="2643409" cy="506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Understand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3fb64d7bdc6_0_343"/>
          <p:cNvSpPr txBox="1"/>
          <p:nvPr/>
        </p:nvSpPr>
        <p:spPr>
          <a:xfrm rot="-2700000">
            <a:off x="5947374" y="1338741"/>
            <a:ext cx="2435700" cy="5061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Publish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3fb64d7bdc6_0_343"/>
          <p:cNvSpPr txBox="1"/>
          <p:nvPr/>
        </p:nvSpPr>
        <p:spPr>
          <a:xfrm rot="3546123">
            <a:off x="9737352" y="3493857"/>
            <a:ext cx="3583568" cy="5562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Build a System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g3fb64d7bdc6_0_343"/>
          <p:cNvSpPr txBox="1"/>
          <p:nvPr/>
        </p:nvSpPr>
        <p:spPr>
          <a:xfrm rot="1395529">
            <a:off x="10005136" y="1469366"/>
            <a:ext cx="2435644" cy="5061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Audit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3fb64d7bdc6_0_343"/>
          <p:cNvSpPr txBox="1"/>
          <p:nvPr/>
        </p:nvSpPr>
        <p:spPr>
          <a:xfrm rot="4044459">
            <a:off x="11704550" y="3164916"/>
            <a:ext cx="2643346" cy="506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Design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3fb64d7bdc6_0_343"/>
          <p:cNvSpPr txBox="1"/>
          <p:nvPr/>
        </p:nvSpPr>
        <p:spPr>
          <a:xfrm rot="3515451">
            <a:off x="12123108" y="5271906"/>
            <a:ext cx="2435594" cy="5061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Build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3fb64d7bdc6_0_343"/>
          <p:cNvSpPr txBox="1"/>
          <p:nvPr/>
        </p:nvSpPr>
        <p:spPr>
          <a:xfrm rot="4044459">
            <a:off x="12568377" y="2731183"/>
            <a:ext cx="2643346" cy="5062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DRIVE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3fb64d7bdc6_0_343"/>
          <p:cNvSpPr txBox="1"/>
          <p:nvPr/>
        </p:nvSpPr>
        <p:spPr>
          <a:xfrm>
            <a:off x="7567766" y="7548942"/>
            <a:ext cx="3583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Build Resilience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3fb64d7bdc6_0_343"/>
          <p:cNvSpPr txBox="1"/>
          <p:nvPr/>
        </p:nvSpPr>
        <p:spPr>
          <a:xfrm rot="-2120552">
            <a:off x="9454234" y="7903064"/>
            <a:ext cx="3583633" cy="5562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Build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3fb64d7bdc6_0_343"/>
          <p:cNvSpPr txBox="1"/>
          <p:nvPr/>
        </p:nvSpPr>
        <p:spPr>
          <a:xfrm>
            <a:off x="7429487" y="8436015"/>
            <a:ext cx="3583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Design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g3fb64d7bdc6_0_343"/>
          <p:cNvSpPr txBox="1"/>
          <p:nvPr/>
        </p:nvSpPr>
        <p:spPr>
          <a:xfrm rot="2352657">
            <a:off x="5553197" y="7830431"/>
            <a:ext cx="2435393" cy="5062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Audit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g3fb64d7bdc6_0_343"/>
          <p:cNvSpPr txBox="1"/>
          <p:nvPr/>
        </p:nvSpPr>
        <p:spPr>
          <a:xfrm>
            <a:off x="7422449" y="9183362"/>
            <a:ext cx="3583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SHAPE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g3fb64d7bdc6_0_343"/>
          <p:cNvSpPr txBox="1"/>
          <p:nvPr/>
        </p:nvSpPr>
        <p:spPr>
          <a:xfrm>
            <a:off x="1028700" y="585316"/>
            <a:ext cx="3462000" cy="8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39"/>
              <a:buFont typeface="Arial"/>
              <a:buNone/>
            </a:pPr>
            <a:r>
              <a:rPr b="0" i="0" lang="en-US" sz="563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FOCUS TODAY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59" name="Google Shape;159;g3fb64d7bdc6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5436" y="411338"/>
            <a:ext cx="9601092" cy="9989847"/>
          </a:xfrm>
          <a:custGeom>
            <a:rect b="b" l="l" r="r" t="t"/>
            <a:pathLst>
              <a:path extrusionOk="0" h="21595" w="21600">
                <a:moveTo>
                  <a:pt x="10188" y="0"/>
                </a:moveTo>
                <a:cubicBezTo>
                  <a:pt x="9285" y="-5"/>
                  <a:pt x="8319" y="415"/>
                  <a:pt x="6828" y="1461"/>
                </a:cubicBezTo>
                <a:cubicBezTo>
                  <a:pt x="5802" y="2180"/>
                  <a:pt x="5187" y="2903"/>
                  <a:pt x="4915" y="3717"/>
                </a:cubicBezTo>
                <a:cubicBezTo>
                  <a:pt x="4785" y="4107"/>
                  <a:pt x="4765" y="4794"/>
                  <a:pt x="4866" y="5440"/>
                </a:cubicBezTo>
                <a:cubicBezTo>
                  <a:pt x="4899" y="5652"/>
                  <a:pt x="4925" y="6066"/>
                  <a:pt x="4926" y="6361"/>
                </a:cubicBezTo>
                <a:cubicBezTo>
                  <a:pt x="4927" y="6825"/>
                  <a:pt x="4913" y="6913"/>
                  <a:pt x="4813" y="7008"/>
                </a:cubicBezTo>
                <a:cubicBezTo>
                  <a:pt x="4750" y="7069"/>
                  <a:pt x="4672" y="7119"/>
                  <a:pt x="4641" y="7119"/>
                </a:cubicBezTo>
                <a:cubicBezTo>
                  <a:pt x="4539" y="7119"/>
                  <a:pt x="4581" y="7389"/>
                  <a:pt x="4724" y="7656"/>
                </a:cubicBezTo>
                <a:cubicBezTo>
                  <a:pt x="4800" y="7799"/>
                  <a:pt x="4956" y="8331"/>
                  <a:pt x="5072" y="8842"/>
                </a:cubicBezTo>
                <a:cubicBezTo>
                  <a:pt x="5187" y="9352"/>
                  <a:pt x="5319" y="9854"/>
                  <a:pt x="5364" y="9958"/>
                </a:cubicBezTo>
                <a:cubicBezTo>
                  <a:pt x="5409" y="10062"/>
                  <a:pt x="5430" y="10202"/>
                  <a:pt x="5412" y="10271"/>
                </a:cubicBezTo>
                <a:cubicBezTo>
                  <a:pt x="5357" y="10482"/>
                  <a:pt x="5602" y="10765"/>
                  <a:pt x="5928" y="10865"/>
                </a:cubicBezTo>
                <a:cubicBezTo>
                  <a:pt x="6276" y="10972"/>
                  <a:pt x="6367" y="11084"/>
                  <a:pt x="6624" y="11740"/>
                </a:cubicBezTo>
                <a:cubicBezTo>
                  <a:pt x="6736" y="12026"/>
                  <a:pt x="6962" y="12460"/>
                  <a:pt x="7126" y="12703"/>
                </a:cubicBezTo>
                <a:cubicBezTo>
                  <a:pt x="7291" y="12946"/>
                  <a:pt x="7443" y="13188"/>
                  <a:pt x="7464" y="13241"/>
                </a:cubicBezTo>
                <a:cubicBezTo>
                  <a:pt x="7518" y="13378"/>
                  <a:pt x="7319" y="13486"/>
                  <a:pt x="6881" y="13553"/>
                </a:cubicBezTo>
                <a:cubicBezTo>
                  <a:pt x="6000" y="13689"/>
                  <a:pt x="4556" y="14178"/>
                  <a:pt x="3246" y="14785"/>
                </a:cubicBezTo>
                <a:cubicBezTo>
                  <a:pt x="2684" y="15045"/>
                  <a:pt x="2163" y="15296"/>
                  <a:pt x="2089" y="15342"/>
                </a:cubicBezTo>
                <a:cubicBezTo>
                  <a:pt x="2016" y="15389"/>
                  <a:pt x="1854" y="15442"/>
                  <a:pt x="1728" y="15462"/>
                </a:cubicBezTo>
                <a:cubicBezTo>
                  <a:pt x="1267" y="15533"/>
                  <a:pt x="944" y="15860"/>
                  <a:pt x="691" y="16508"/>
                </a:cubicBezTo>
                <a:cubicBezTo>
                  <a:pt x="575" y="16807"/>
                  <a:pt x="277" y="18190"/>
                  <a:pt x="177" y="18898"/>
                </a:cubicBezTo>
                <a:cubicBezTo>
                  <a:pt x="129" y="19233"/>
                  <a:pt x="1" y="21122"/>
                  <a:pt x="0" y="21498"/>
                </a:cubicBezTo>
                <a:cubicBezTo>
                  <a:pt x="0" y="21537"/>
                  <a:pt x="268" y="21557"/>
                  <a:pt x="1118" y="21571"/>
                </a:cubicBezTo>
                <a:cubicBezTo>
                  <a:pt x="1648" y="21575"/>
                  <a:pt x="2250" y="21580"/>
                  <a:pt x="3075" y="21583"/>
                </a:cubicBezTo>
                <a:cubicBezTo>
                  <a:pt x="4296" y="21589"/>
                  <a:pt x="6318" y="21591"/>
                  <a:pt x="9109" y="21591"/>
                </a:cubicBezTo>
                <a:cubicBezTo>
                  <a:pt x="9717" y="21592"/>
                  <a:pt x="10109" y="21595"/>
                  <a:pt x="10746" y="21595"/>
                </a:cubicBezTo>
                <a:lnTo>
                  <a:pt x="21600" y="21595"/>
                </a:lnTo>
                <a:lnTo>
                  <a:pt x="21600" y="18485"/>
                </a:lnTo>
                <a:lnTo>
                  <a:pt x="21600" y="18463"/>
                </a:lnTo>
                <a:lnTo>
                  <a:pt x="21600" y="18433"/>
                </a:lnTo>
                <a:lnTo>
                  <a:pt x="21600" y="18234"/>
                </a:lnTo>
                <a:lnTo>
                  <a:pt x="21600" y="15513"/>
                </a:lnTo>
                <a:lnTo>
                  <a:pt x="21600" y="15376"/>
                </a:lnTo>
                <a:lnTo>
                  <a:pt x="19867" y="14552"/>
                </a:lnTo>
                <a:cubicBezTo>
                  <a:pt x="18454" y="13881"/>
                  <a:pt x="17763" y="13548"/>
                  <a:pt x="17332" y="13287"/>
                </a:cubicBezTo>
                <a:lnTo>
                  <a:pt x="17176" y="13214"/>
                </a:lnTo>
                <a:lnTo>
                  <a:pt x="17107" y="13143"/>
                </a:lnTo>
                <a:cubicBezTo>
                  <a:pt x="16856" y="12967"/>
                  <a:pt x="16700" y="12804"/>
                  <a:pt x="16471" y="12552"/>
                </a:cubicBezTo>
                <a:cubicBezTo>
                  <a:pt x="16188" y="12243"/>
                  <a:pt x="15818" y="11856"/>
                  <a:pt x="15648" y="11693"/>
                </a:cubicBezTo>
                <a:lnTo>
                  <a:pt x="15342" y="11397"/>
                </a:lnTo>
                <a:lnTo>
                  <a:pt x="15367" y="10797"/>
                </a:lnTo>
                <a:lnTo>
                  <a:pt x="15392" y="10197"/>
                </a:lnTo>
                <a:lnTo>
                  <a:pt x="15683" y="9937"/>
                </a:lnTo>
                <a:cubicBezTo>
                  <a:pt x="15979" y="9673"/>
                  <a:pt x="16002" y="9617"/>
                  <a:pt x="16069" y="9071"/>
                </a:cubicBezTo>
                <a:cubicBezTo>
                  <a:pt x="16110" y="8735"/>
                  <a:pt x="16370" y="7034"/>
                  <a:pt x="16442" y="6634"/>
                </a:cubicBezTo>
                <a:cubicBezTo>
                  <a:pt x="16506" y="6283"/>
                  <a:pt x="16474" y="6182"/>
                  <a:pt x="16298" y="6182"/>
                </a:cubicBezTo>
                <a:cubicBezTo>
                  <a:pt x="16224" y="6182"/>
                  <a:pt x="16143" y="6151"/>
                  <a:pt x="16118" y="6113"/>
                </a:cubicBezTo>
                <a:cubicBezTo>
                  <a:pt x="16043" y="5997"/>
                  <a:pt x="15951" y="5176"/>
                  <a:pt x="15988" y="4960"/>
                </a:cubicBezTo>
                <a:cubicBezTo>
                  <a:pt x="16061" y="4545"/>
                  <a:pt x="15879" y="3803"/>
                  <a:pt x="15534" y="3099"/>
                </a:cubicBezTo>
                <a:cubicBezTo>
                  <a:pt x="15390" y="2805"/>
                  <a:pt x="15060" y="2336"/>
                  <a:pt x="14993" y="2332"/>
                </a:cubicBezTo>
                <a:cubicBezTo>
                  <a:pt x="14943" y="2329"/>
                  <a:pt x="14631" y="2095"/>
                  <a:pt x="14245" y="1773"/>
                </a:cubicBezTo>
                <a:cubicBezTo>
                  <a:pt x="14115" y="1665"/>
                  <a:pt x="13771" y="1448"/>
                  <a:pt x="13480" y="1290"/>
                </a:cubicBezTo>
                <a:cubicBezTo>
                  <a:pt x="13189" y="1131"/>
                  <a:pt x="12937" y="979"/>
                  <a:pt x="12919" y="951"/>
                </a:cubicBezTo>
                <a:cubicBezTo>
                  <a:pt x="12855" y="852"/>
                  <a:pt x="12112" y="472"/>
                  <a:pt x="11717" y="337"/>
                </a:cubicBezTo>
                <a:cubicBezTo>
                  <a:pt x="10878" y="50"/>
                  <a:pt x="10664" y="3"/>
                  <a:pt x="10188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60" name="Google Shape;160;g3fb64d7bdc6_0_0"/>
          <p:cNvSpPr txBox="1"/>
          <p:nvPr/>
        </p:nvSpPr>
        <p:spPr>
          <a:xfrm>
            <a:off x="504124" y="7797828"/>
            <a:ext cx="9387600" cy="2135700"/>
          </a:xfrm>
          <a:prstGeom prst="rect">
            <a:avLst/>
          </a:prstGeom>
          <a:noFill/>
          <a:ln>
            <a:noFill/>
          </a:ln>
        </p:spPr>
        <p:txBody>
          <a:bodyPr anchorCtr="0" anchor="t" bIns="51425" lIns="68575" spcFirstLastPara="1" rIns="68575" wrap="square" tIns="51425">
            <a:spAutoFit/>
          </a:bodyPr>
          <a:lstStyle/>
          <a:p>
            <a:pPr indent="-139700" lvl="0" marL="20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300"/>
              <a:buFont typeface="Garamond"/>
              <a:buNone/>
            </a:pPr>
            <a:r>
              <a:rPr b="0" i="0" lang="en-US" sz="44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“If the rate of change on the outside exceeds the rate of change on the inside, the end is near.”</a:t>
            </a:r>
            <a:r>
              <a:rPr b="0" i="0" lang="en-US" sz="4400" u="none" cap="none" strike="noStrike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                  </a:t>
            </a:r>
            <a:r>
              <a:rPr b="0" i="1" lang="en-US" sz="4400" u="none" cap="none" strike="noStrike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Jack Welch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3fb64d7bdc6_0_0"/>
          <p:cNvSpPr txBox="1"/>
          <p:nvPr>
            <p:ph idx="4294967295" type="title"/>
          </p:nvPr>
        </p:nvSpPr>
        <p:spPr>
          <a:xfrm>
            <a:off x="766096" y="592341"/>
            <a:ext cx="15773400" cy="8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1425" lIns="51425" spcFirstLastPara="1" rIns="51425" wrap="square" tIns="5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Font typeface="Helvetica Neue"/>
              <a:buNone/>
            </a:pPr>
            <a:r>
              <a:rPr b="1" i="0" lang="en-US" sz="37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 problem</a:t>
            </a:r>
            <a:endParaRPr b="1" i="0" sz="37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62" name="Google Shape;162;g3fb64d7bdc6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4860" y="1904350"/>
            <a:ext cx="8743949" cy="5417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g3fb64d7bdc6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64823" y="187458"/>
            <a:ext cx="9891016" cy="24164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b64d7bdc6_0_8"/>
          <p:cNvSpPr txBox="1"/>
          <p:nvPr/>
        </p:nvSpPr>
        <p:spPr>
          <a:xfrm>
            <a:off x="960120" y="822960"/>
            <a:ext cx="10972800" cy="261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04 · THE INTELLECTUAL LINEAGE</a:t>
            </a:r>
            <a:endParaRPr b="1" i="0" sz="17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3fb64d7bdc6_0_8"/>
          <p:cNvSpPr txBox="1"/>
          <p:nvPr/>
        </p:nvSpPr>
        <p:spPr>
          <a:xfrm>
            <a:off x="960120" y="1508760"/>
            <a:ext cx="16459200" cy="831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Georgia"/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80 Years of Thinking About the Firm</a:t>
            </a:r>
            <a:endParaRPr b="1" i="0" sz="54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0" name="Google Shape;170;g3fb64d7bdc6_0_8"/>
          <p:cNvSpPr txBox="1"/>
          <p:nvPr/>
        </p:nvSpPr>
        <p:spPr>
          <a:xfrm>
            <a:off x="960120" y="3017520"/>
            <a:ext cx="164592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E0E0"/>
              </a:buClr>
              <a:buSzPts val="2400"/>
              <a:buFont typeface="Georgia"/>
              <a:buNone/>
            </a:pPr>
            <a:r>
              <a:rPr b="0" i="1" lang="en-US" sz="2400" u="none" cap="none" strike="noStrike">
                <a:solidFill>
                  <a:srgbClr val="E0E0E0"/>
                </a:solidFill>
                <a:latin typeface="Georgia"/>
                <a:ea typeface="Georgia"/>
                <a:cs typeface="Georgia"/>
                <a:sym typeface="Georgia"/>
              </a:rPr>
              <a:t>Each thinker solved one layer of the problem. This book is the synthesis.</a:t>
            </a:r>
            <a:endParaRPr b="0" i="1" sz="2400" u="none" cap="none" strike="noStrike">
              <a:solidFill>
                <a:srgbClr val="E0E0E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1" name="Google Shape;171;g3fb64d7bdc6_0_8"/>
          <p:cNvSpPr/>
          <p:nvPr/>
        </p:nvSpPr>
        <p:spPr>
          <a:xfrm>
            <a:off x="1303020" y="4937760"/>
            <a:ext cx="15773400" cy="5490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g3fb64d7bdc6_0_8"/>
          <p:cNvSpPr/>
          <p:nvPr/>
        </p:nvSpPr>
        <p:spPr>
          <a:xfrm>
            <a:off x="1097285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g3fb64d7bdc6_0_8"/>
          <p:cNvSpPr txBox="1"/>
          <p:nvPr/>
        </p:nvSpPr>
        <p:spPr>
          <a:xfrm>
            <a:off x="480060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1937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g3fb64d7bdc6_0_8"/>
          <p:cNvSpPr txBox="1"/>
          <p:nvPr/>
        </p:nvSpPr>
        <p:spPr>
          <a:xfrm>
            <a:off x="342900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Coase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5" name="Google Shape;175;g3fb64d7bdc6_0_8"/>
          <p:cNvSpPr txBox="1"/>
          <p:nvPr/>
        </p:nvSpPr>
        <p:spPr>
          <a:xfrm>
            <a:off x="342900" y="6103620"/>
            <a:ext cx="192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Why firms exist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fb64d7bdc6_0_8"/>
          <p:cNvSpPr/>
          <p:nvPr/>
        </p:nvSpPr>
        <p:spPr>
          <a:xfrm>
            <a:off x="3350624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7" name="Google Shape;177;g3fb64d7bdc6_0_8"/>
          <p:cNvSpPr txBox="1"/>
          <p:nvPr/>
        </p:nvSpPr>
        <p:spPr>
          <a:xfrm>
            <a:off x="2733399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1947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3fb64d7bdc6_0_8"/>
          <p:cNvSpPr txBox="1"/>
          <p:nvPr/>
        </p:nvSpPr>
        <p:spPr>
          <a:xfrm>
            <a:off x="2596239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Simon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9" name="Google Shape;179;g3fb64d7bdc6_0_8"/>
          <p:cNvSpPr txBox="1"/>
          <p:nvPr/>
        </p:nvSpPr>
        <p:spPr>
          <a:xfrm>
            <a:off x="2596239" y="6103620"/>
            <a:ext cx="192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Bounded rationality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3fb64d7bdc6_0_8"/>
          <p:cNvSpPr/>
          <p:nvPr/>
        </p:nvSpPr>
        <p:spPr>
          <a:xfrm>
            <a:off x="5603961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g3fb64d7bdc6_0_8"/>
          <p:cNvSpPr txBox="1"/>
          <p:nvPr/>
        </p:nvSpPr>
        <p:spPr>
          <a:xfrm>
            <a:off x="4986747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1976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g3fb64d7bdc6_0_8"/>
          <p:cNvSpPr txBox="1"/>
          <p:nvPr/>
        </p:nvSpPr>
        <p:spPr>
          <a:xfrm>
            <a:off x="4849587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Boyd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3" name="Google Shape;183;g3fb64d7bdc6_0_8"/>
          <p:cNvSpPr txBox="1"/>
          <p:nvPr/>
        </p:nvSpPr>
        <p:spPr>
          <a:xfrm>
            <a:off x="4849587" y="6103620"/>
            <a:ext cx="192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Tempo wins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fb64d7bdc6_0_8"/>
          <p:cNvSpPr/>
          <p:nvPr/>
        </p:nvSpPr>
        <p:spPr>
          <a:xfrm>
            <a:off x="7857311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g3fb64d7bdc6_0_8"/>
          <p:cNvSpPr txBox="1"/>
          <p:nvPr/>
        </p:nvSpPr>
        <p:spPr>
          <a:xfrm>
            <a:off x="7240086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1997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fb64d7bdc6_0_8"/>
          <p:cNvSpPr txBox="1"/>
          <p:nvPr/>
        </p:nvSpPr>
        <p:spPr>
          <a:xfrm>
            <a:off x="7102926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Christensen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7" name="Google Shape;187;g3fb64d7bdc6_0_8"/>
          <p:cNvSpPr txBox="1"/>
          <p:nvPr/>
        </p:nvSpPr>
        <p:spPr>
          <a:xfrm>
            <a:off x="7102926" y="6103620"/>
            <a:ext cx="192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Why winners die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g3fb64d7bdc6_0_8"/>
          <p:cNvSpPr/>
          <p:nvPr/>
        </p:nvSpPr>
        <p:spPr>
          <a:xfrm>
            <a:off x="10110687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g3fb64d7bdc6_0_8"/>
          <p:cNvSpPr txBox="1"/>
          <p:nvPr/>
        </p:nvSpPr>
        <p:spPr>
          <a:xfrm>
            <a:off x="9493434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2009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g3fb64d7bdc6_0_8"/>
          <p:cNvSpPr txBox="1"/>
          <p:nvPr/>
        </p:nvSpPr>
        <p:spPr>
          <a:xfrm>
            <a:off x="9356274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McChrystal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1" name="Google Shape;191;g3fb64d7bdc6_0_8"/>
          <p:cNvSpPr txBox="1"/>
          <p:nvPr/>
        </p:nvSpPr>
        <p:spPr>
          <a:xfrm>
            <a:off x="9356274" y="6103620"/>
            <a:ext cx="192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Governed autonomy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g3fb64d7bdc6_0_8"/>
          <p:cNvSpPr/>
          <p:nvPr/>
        </p:nvSpPr>
        <p:spPr>
          <a:xfrm>
            <a:off x="12364016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3" name="Google Shape;193;g3fb64d7bdc6_0_8"/>
          <p:cNvSpPr txBox="1"/>
          <p:nvPr/>
        </p:nvSpPr>
        <p:spPr>
          <a:xfrm>
            <a:off x="11746801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2014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g3fb64d7bdc6_0_8"/>
          <p:cNvSpPr txBox="1"/>
          <p:nvPr/>
        </p:nvSpPr>
        <p:spPr>
          <a:xfrm>
            <a:off x="11609642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ExO 1.0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5" name="Google Shape;195;g3fb64d7bdc6_0_8"/>
          <p:cNvSpPr txBox="1"/>
          <p:nvPr/>
        </p:nvSpPr>
        <p:spPr>
          <a:xfrm>
            <a:off x="11609642" y="6103620"/>
            <a:ext cx="1920300" cy="461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Beyond the firm boundary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fb64d7bdc6_0_8"/>
          <p:cNvSpPr/>
          <p:nvPr/>
        </p:nvSpPr>
        <p:spPr>
          <a:xfrm>
            <a:off x="14617345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g3fb64d7bdc6_0_8"/>
          <p:cNvSpPr txBox="1"/>
          <p:nvPr/>
        </p:nvSpPr>
        <p:spPr>
          <a:xfrm>
            <a:off x="14000131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g3fb64d7bdc6_0_8"/>
          <p:cNvSpPr txBox="1"/>
          <p:nvPr/>
        </p:nvSpPr>
        <p:spPr>
          <a:xfrm>
            <a:off x="13862971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Dorsey/Botha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9" name="Google Shape;199;g3fb64d7bdc6_0_8"/>
          <p:cNvSpPr txBox="1"/>
          <p:nvPr/>
        </p:nvSpPr>
        <p:spPr>
          <a:xfrm>
            <a:off x="13862971" y="6103620"/>
            <a:ext cx="192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Hierarchy collapses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g3fb64d7bdc6_0_8"/>
          <p:cNvSpPr/>
          <p:nvPr/>
        </p:nvSpPr>
        <p:spPr>
          <a:xfrm>
            <a:off x="16870680" y="4800600"/>
            <a:ext cx="411300" cy="411300"/>
          </a:xfrm>
          <a:prstGeom prst="ellipse">
            <a:avLst/>
          </a:prstGeom>
          <a:solidFill>
            <a:srgbClr val="E84B4B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3fb64d7bdc6_0_8"/>
          <p:cNvSpPr txBox="1"/>
          <p:nvPr/>
        </p:nvSpPr>
        <p:spPr>
          <a:xfrm>
            <a:off x="16253460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g3fb64d7bdc6_0_8"/>
          <p:cNvSpPr txBox="1"/>
          <p:nvPr/>
        </p:nvSpPr>
        <p:spPr>
          <a:xfrm>
            <a:off x="16116300" y="5486400"/>
            <a:ext cx="192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B4B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E84B4B"/>
                </a:solidFill>
                <a:latin typeface="Georgia"/>
                <a:ea typeface="Georgia"/>
                <a:cs typeface="Georgia"/>
                <a:sym typeface="Georgia"/>
              </a:rPr>
              <a:t>ExO 3.0</a:t>
            </a:r>
            <a:endParaRPr b="0" i="0" sz="2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g3fb64d7bdc6_0_8"/>
          <p:cNvSpPr txBox="1"/>
          <p:nvPr/>
        </p:nvSpPr>
        <p:spPr>
          <a:xfrm>
            <a:off x="16116300" y="6103620"/>
            <a:ext cx="1920300" cy="461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The architecture that replaces it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3fb64d7bdc6_0_8"/>
          <p:cNvSpPr txBox="1"/>
          <p:nvPr/>
        </p:nvSpPr>
        <p:spPr>
          <a:xfrm>
            <a:off x="960120" y="8778241"/>
            <a:ext cx="16459200" cy="35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eorgia"/>
              <a:buNone/>
            </a:pPr>
            <a:r>
              <a:rPr b="0" i="1" lang="en-US" sz="23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From “why firms exist” → to “the firm boundary is now programmable.”</a:t>
            </a:r>
            <a:endParaRPr b="0" i="1" sz="23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05" name="Google Shape;205;g3fb64d7bdc6_0_8"/>
          <p:cNvSpPr txBox="1"/>
          <p:nvPr/>
        </p:nvSpPr>
        <p:spPr>
          <a:xfrm>
            <a:off x="960120" y="9395460"/>
            <a:ext cx="16459200" cy="261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700"/>
              <a:buFont typeface="Calibri"/>
              <a:buNone/>
            </a:pPr>
            <a:r>
              <a:rPr b="0" i="1" lang="en-US" sz="1700" u="none" cap="none" strike="noStrik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Full 24-thinker lineage in Appendix D.</a:t>
            </a:r>
            <a:endParaRPr b="0" i="1" sz="1700" u="none" cap="none" strike="noStrike">
              <a:solidFill>
                <a:srgbClr val="808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g3fb64d7bdc6_0_8"/>
          <p:cNvSpPr txBox="1"/>
          <p:nvPr/>
        </p:nvSpPr>
        <p:spPr>
          <a:xfrm>
            <a:off x="685800" y="9669780"/>
            <a:ext cx="109728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The Organizational Singularity · Salim Ismail · v13</a:t>
            </a:r>
            <a:endParaRPr b="0" i="0" sz="1500" u="none" cap="none" strike="noStrike">
              <a:solidFill>
                <a:srgbClr val="808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3fb64d7bdc6_0_8"/>
          <p:cNvSpPr txBox="1"/>
          <p:nvPr/>
        </p:nvSpPr>
        <p:spPr>
          <a:xfrm>
            <a:off x="17007840" y="9669780"/>
            <a:ext cx="96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05 / 22</a:t>
            </a:r>
            <a:endParaRPr b="0" i="0" sz="1500" u="none" cap="none" strike="noStrike">
              <a:solidFill>
                <a:srgbClr val="808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fb64d7bdc6_0_51"/>
          <p:cNvSpPr txBox="1"/>
          <p:nvPr/>
        </p:nvSpPr>
        <p:spPr>
          <a:xfrm>
            <a:off x="10566192" y="8148700"/>
            <a:ext cx="6342300" cy="52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3575" lIns="53575" spcFirstLastPara="1" rIns="53575" wrap="square" tIns="53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Helvetica Neue"/>
              <a:buNone/>
            </a:pPr>
            <a:r>
              <a:rPr b="0" i="0" lang="en-US" sz="27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Ronald Coase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he Nobel series: Proponent of property rights" id="213" name="Google Shape;213;g3fb64d7bdc6_0_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594139" y="1614599"/>
            <a:ext cx="4286250" cy="6419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g3fb64d7bdc6_0_51"/>
          <p:cNvSpPr txBox="1"/>
          <p:nvPr/>
        </p:nvSpPr>
        <p:spPr>
          <a:xfrm>
            <a:off x="781827" y="2117439"/>
            <a:ext cx="9743700" cy="564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3575" lIns="53575" spcFirstLastPara="1" rIns="53575" wrap="square" tIns="535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"/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Coase’s Law: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"/>
              <a:buNone/>
            </a:pPr>
            <a:r>
              <a:t/>
            </a:r>
            <a:endParaRPr b="1" i="0" sz="6000" u="none" cap="none" strike="noStrik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Helvetica Neue"/>
              <a:buNone/>
            </a:pPr>
            <a:r>
              <a:rPr b="0" i="0" lang="en-US" sz="60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Large companies exist because transaction costs inside are lower than outside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3fb64d7bdc6_0_51"/>
          <p:cNvSpPr/>
          <p:nvPr/>
        </p:nvSpPr>
        <p:spPr>
          <a:xfrm rot="-1919999">
            <a:off x="-2334983" y="3253224"/>
            <a:ext cx="22957991" cy="2837891"/>
          </a:xfrm>
          <a:custGeom>
            <a:rect b="b" l="l" r="r" t="t"/>
            <a:pathLst>
              <a:path extrusionOk="0" h="21600" w="21600">
                <a:moveTo>
                  <a:pt x="922" y="825"/>
                </a:moveTo>
                <a:lnTo>
                  <a:pt x="18139" y="0"/>
                </a:lnTo>
                <a:lnTo>
                  <a:pt x="21600" y="21280"/>
                </a:lnTo>
                <a:lnTo>
                  <a:pt x="1095" y="21600"/>
                </a:lnTo>
                <a:lnTo>
                  <a:pt x="0" y="15002"/>
                </a:lnTo>
                <a:lnTo>
                  <a:pt x="922" y="825"/>
                </a:lnTo>
                <a:close/>
              </a:path>
            </a:pathLst>
          </a:custGeom>
          <a:solidFill>
            <a:srgbClr val="961B04">
              <a:alpha val="90588"/>
            </a:srgbClr>
          </a:solidFill>
          <a:ln>
            <a:noFill/>
          </a:ln>
        </p:spPr>
        <p:txBody>
          <a:bodyPr anchorCtr="0" anchor="ctr" bIns="76200" lIns="76200" spcFirstLastPara="1" rIns="76200" wrap="square" tIns="76200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800"/>
              <a:buFont typeface="Arial"/>
              <a:buNone/>
            </a:pPr>
            <a:r>
              <a:rPr b="0" i="0" lang="en-US" sz="10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Obsolete</a:t>
            </a:r>
            <a:endParaRPr b="0" i="0" sz="10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b64d7bdc6_0_58"/>
          <p:cNvSpPr txBox="1"/>
          <p:nvPr/>
        </p:nvSpPr>
        <p:spPr>
          <a:xfrm>
            <a:off x="960120" y="822960"/>
            <a:ext cx="10972800" cy="261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00"/>
              <a:buFont typeface="Calibri"/>
              <a:buNone/>
            </a:pPr>
            <a:r>
              <a:rPr b="1" i="0" lang="en-US" sz="1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04 · THE INTELLECTUAL LINEAGE</a:t>
            </a:r>
            <a:endParaRPr b="1" i="0" sz="17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fb64d7bdc6_0_58"/>
          <p:cNvSpPr txBox="1"/>
          <p:nvPr/>
        </p:nvSpPr>
        <p:spPr>
          <a:xfrm>
            <a:off x="960120" y="1508760"/>
            <a:ext cx="16459200" cy="831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Georgia"/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80 Years of Thinking About the Firm</a:t>
            </a:r>
            <a:endParaRPr b="1" i="0" sz="54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2" name="Google Shape;222;g3fb64d7bdc6_0_58"/>
          <p:cNvSpPr txBox="1"/>
          <p:nvPr/>
        </p:nvSpPr>
        <p:spPr>
          <a:xfrm>
            <a:off x="960120" y="3017520"/>
            <a:ext cx="164592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0E0E0"/>
              </a:buClr>
              <a:buSzPts val="2400"/>
              <a:buFont typeface="Georgia"/>
              <a:buNone/>
            </a:pPr>
            <a:r>
              <a:rPr b="0" i="1" lang="en-US" sz="2400" u="none" cap="none" strike="noStrike">
                <a:solidFill>
                  <a:srgbClr val="E0E0E0"/>
                </a:solidFill>
                <a:latin typeface="Georgia"/>
                <a:ea typeface="Georgia"/>
                <a:cs typeface="Georgia"/>
                <a:sym typeface="Georgia"/>
              </a:rPr>
              <a:t>Each thinker solved one layer of the problem. This book is the synthesis.</a:t>
            </a:r>
            <a:endParaRPr b="0" i="1" sz="2400" u="none" cap="none" strike="noStrike">
              <a:solidFill>
                <a:srgbClr val="E0E0E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3" name="Google Shape;223;g3fb64d7bdc6_0_58"/>
          <p:cNvSpPr/>
          <p:nvPr/>
        </p:nvSpPr>
        <p:spPr>
          <a:xfrm>
            <a:off x="1303020" y="4937760"/>
            <a:ext cx="15773400" cy="54900"/>
          </a:xfrm>
          <a:prstGeom prst="rect">
            <a:avLst/>
          </a:prstGeom>
          <a:solidFill>
            <a:srgbClr val="FFFFFF">
              <a:alpha val="30196"/>
            </a:srgbClr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4" name="Google Shape;224;g3fb64d7bdc6_0_58"/>
          <p:cNvSpPr/>
          <p:nvPr/>
        </p:nvSpPr>
        <p:spPr>
          <a:xfrm>
            <a:off x="1097285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5" name="Google Shape;225;g3fb64d7bdc6_0_58"/>
          <p:cNvSpPr txBox="1"/>
          <p:nvPr/>
        </p:nvSpPr>
        <p:spPr>
          <a:xfrm>
            <a:off x="480060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1937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g3fb64d7bdc6_0_58"/>
          <p:cNvSpPr txBox="1"/>
          <p:nvPr/>
        </p:nvSpPr>
        <p:spPr>
          <a:xfrm>
            <a:off x="342900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Coase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27" name="Google Shape;227;g3fb64d7bdc6_0_58"/>
          <p:cNvSpPr txBox="1"/>
          <p:nvPr/>
        </p:nvSpPr>
        <p:spPr>
          <a:xfrm>
            <a:off x="342900" y="6103620"/>
            <a:ext cx="192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Why firms exist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g3fb64d7bdc6_0_58"/>
          <p:cNvSpPr/>
          <p:nvPr/>
        </p:nvSpPr>
        <p:spPr>
          <a:xfrm>
            <a:off x="3350624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g3fb64d7bdc6_0_58"/>
          <p:cNvSpPr txBox="1"/>
          <p:nvPr/>
        </p:nvSpPr>
        <p:spPr>
          <a:xfrm>
            <a:off x="2733399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1947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3fb64d7bdc6_0_58"/>
          <p:cNvSpPr txBox="1"/>
          <p:nvPr/>
        </p:nvSpPr>
        <p:spPr>
          <a:xfrm>
            <a:off x="2596239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Simon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31" name="Google Shape;231;g3fb64d7bdc6_0_58"/>
          <p:cNvSpPr txBox="1"/>
          <p:nvPr/>
        </p:nvSpPr>
        <p:spPr>
          <a:xfrm>
            <a:off x="2596239" y="6103620"/>
            <a:ext cx="192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Bounded rationality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3fb64d7bdc6_0_58"/>
          <p:cNvSpPr/>
          <p:nvPr/>
        </p:nvSpPr>
        <p:spPr>
          <a:xfrm>
            <a:off x="5603961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3" name="Google Shape;233;g3fb64d7bdc6_0_58"/>
          <p:cNvSpPr txBox="1"/>
          <p:nvPr/>
        </p:nvSpPr>
        <p:spPr>
          <a:xfrm>
            <a:off x="4986747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1976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g3fb64d7bdc6_0_58"/>
          <p:cNvSpPr txBox="1"/>
          <p:nvPr/>
        </p:nvSpPr>
        <p:spPr>
          <a:xfrm>
            <a:off x="4849587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Boyd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35" name="Google Shape;235;g3fb64d7bdc6_0_58"/>
          <p:cNvSpPr txBox="1"/>
          <p:nvPr/>
        </p:nvSpPr>
        <p:spPr>
          <a:xfrm>
            <a:off x="4849587" y="6103620"/>
            <a:ext cx="192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Tempo wins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g3fb64d7bdc6_0_58"/>
          <p:cNvSpPr/>
          <p:nvPr/>
        </p:nvSpPr>
        <p:spPr>
          <a:xfrm>
            <a:off x="7857311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g3fb64d7bdc6_0_58"/>
          <p:cNvSpPr txBox="1"/>
          <p:nvPr/>
        </p:nvSpPr>
        <p:spPr>
          <a:xfrm>
            <a:off x="7240086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1997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g3fb64d7bdc6_0_58"/>
          <p:cNvSpPr txBox="1"/>
          <p:nvPr/>
        </p:nvSpPr>
        <p:spPr>
          <a:xfrm>
            <a:off x="7102926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Christensen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39" name="Google Shape;239;g3fb64d7bdc6_0_58"/>
          <p:cNvSpPr txBox="1"/>
          <p:nvPr/>
        </p:nvSpPr>
        <p:spPr>
          <a:xfrm>
            <a:off x="7102926" y="6103620"/>
            <a:ext cx="192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Why winners die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g3fb64d7bdc6_0_58"/>
          <p:cNvSpPr/>
          <p:nvPr/>
        </p:nvSpPr>
        <p:spPr>
          <a:xfrm>
            <a:off x="10110687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g3fb64d7bdc6_0_58"/>
          <p:cNvSpPr txBox="1"/>
          <p:nvPr/>
        </p:nvSpPr>
        <p:spPr>
          <a:xfrm>
            <a:off x="9493434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2009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g3fb64d7bdc6_0_58"/>
          <p:cNvSpPr txBox="1"/>
          <p:nvPr/>
        </p:nvSpPr>
        <p:spPr>
          <a:xfrm>
            <a:off x="9356274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McChrystal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43" name="Google Shape;243;g3fb64d7bdc6_0_58"/>
          <p:cNvSpPr txBox="1"/>
          <p:nvPr/>
        </p:nvSpPr>
        <p:spPr>
          <a:xfrm>
            <a:off x="9356274" y="6103620"/>
            <a:ext cx="192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Governed autonomy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g3fb64d7bdc6_0_58"/>
          <p:cNvSpPr/>
          <p:nvPr/>
        </p:nvSpPr>
        <p:spPr>
          <a:xfrm>
            <a:off x="12364016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5" name="Google Shape;245;g3fb64d7bdc6_0_58"/>
          <p:cNvSpPr txBox="1"/>
          <p:nvPr/>
        </p:nvSpPr>
        <p:spPr>
          <a:xfrm>
            <a:off x="11746801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2014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g3fb64d7bdc6_0_58"/>
          <p:cNvSpPr txBox="1"/>
          <p:nvPr/>
        </p:nvSpPr>
        <p:spPr>
          <a:xfrm>
            <a:off x="11609642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ExO 1.0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47" name="Google Shape;247;g3fb64d7bdc6_0_58"/>
          <p:cNvSpPr txBox="1"/>
          <p:nvPr/>
        </p:nvSpPr>
        <p:spPr>
          <a:xfrm>
            <a:off x="11609642" y="6103620"/>
            <a:ext cx="1920300" cy="461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Beyond the firm boundary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g3fb64d7bdc6_0_58"/>
          <p:cNvSpPr/>
          <p:nvPr/>
        </p:nvSpPr>
        <p:spPr>
          <a:xfrm>
            <a:off x="14617345" y="4800605"/>
            <a:ext cx="411300" cy="411300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Helvetica Neue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9" name="Google Shape;249;g3fb64d7bdc6_0_58"/>
          <p:cNvSpPr txBox="1"/>
          <p:nvPr/>
        </p:nvSpPr>
        <p:spPr>
          <a:xfrm>
            <a:off x="14000131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g3fb64d7bdc6_0_58"/>
          <p:cNvSpPr txBox="1"/>
          <p:nvPr/>
        </p:nvSpPr>
        <p:spPr>
          <a:xfrm>
            <a:off x="13862971" y="5486400"/>
            <a:ext cx="1920300" cy="307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Dorsey/Botha</a:t>
            </a:r>
            <a:endParaRPr b="1" i="0" sz="2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51" name="Google Shape;251;g3fb64d7bdc6_0_58"/>
          <p:cNvSpPr txBox="1"/>
          <p:nvPr/>
        </p:nvSpPr>
        <p:spPr>
          <a:xfrm>
            <a:off x="13862971" y="6103620"/>
            <a:ext cx="192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Hierarchy collapses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g3fb64d7bdc6_0_58"/>
          <p:cNvSpPr/>
          <p:nvPr/>
        </p:nvSpPr>
        <p:spPr>
          <a:xfrm>
            <a:off x="16870680" y="4800600"/>
            <a:ext cx="411300" cy="411300"/>
          </a:xfrm>
          <a:prstGeom prst="ellipse">
            <a:avLst/>
          </a:prstGeom>
          <a:solidFill>
            <a:srgbClr val="E84B4B"/>
          </a:solidFill>
          <a:ln>
            <a:noFill/>
          </a:ln>
          <a:effectLst>
            <a:outerShdw blurRad="67500" rotWithShape="0" dir="5400000" dist="38813">
              <a:srgbClr val="000000">
                <a:alpha val="34902"/>
              </a:srgbClr>
            </a:outerShdw>
          </a:effectLst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"/>
              <a:buNone/>
            </a:pPr>
            <a:r>
              <a:t/>
            </a:r>
            <a:endParaRPr b="0" i="0" sz="27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g3fb64d7bdc6_0_58"/>
          <p:cNvSpPr txBox="1"/>
          <p:nvPr/>
        </p:nvSpPr>
        <p:spPr>
          <a:xfrm>
            <a:off x="16253460" y="3977641"/>
            <a:ext cx="16461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0A0A0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A0A0A0"/>
                </a:solidFill>
                <a:latin typeface="Calibri"/>
                <a:ea typeface="Calibri"/>
                <a:cs typeface="Calibri"/>
                <a:sym typeface="Calibri"/>
              </a:rPr>
              <a:t>2026</a:t>
            </a:r>
            <a:endParaRPr b="1" i="0" sz="1800" u="none" cap="none" strike="noStrike">
              <a:solidFill>
                <a:srgbClr val="A0A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3fb64d7bdc6_0_58"/>
          <p:cNvSpPr txBox="1"/>
          <p:nvPr/>
        </p:nvSpPr>
        <p:spPr>
          <a:xfrm>
            <a:off x="16116300" y="5486400"/>
            <a:ext cx="1920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84B4B"/>
              </a:buClr>
              <a:buSzPts val="2000"/>
              <a:buFont typeface="Georgia"/>
              <a:buNone/>
            </a:pPr>
            <a:r>
              <a:rPr b="1" i="0" lang="en-US" sz="2000" u="none" cap="none" strike="noStrike">
                <a:solidFill>
                  <a:srgbClr val="E84B4B"/>
                </a:solidFill>
                <a:latin typeface="Georgia"/>
                <a:ea typeface="Georgia"/>
                <a:cs typeface="Georgia"/>
                <a:sym typeface="Georgia"/>
              </a:rPr>
              <a:t>ExO 3.0</a:t>
            </a:r>
            <a:endParaRPr b="0" i="0" sz="21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55" name="Google Shape;255;g3fb64d7bdc6_0_58"/>
          <p:cNvSpPr txBox="1"/>
          <p:nvPr/>
        </p:nvSpPr>
        <p:spPr>
          <a:xfrm>
            <a:off x="16116300" y="6103620"/>
            <a:ext cx="1920300" cy="4617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The architecture that replaces it</a:t>
            </a:r>
            <a:endParaRPr b="0" i="0" sz="1500" u="none" cap="none" strike="noStrike">
              <a:solidFill>
                <a:srgbClr val="CADCF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fb64d7bdc6_0_58"/>
          <p:cNvSpPr txBox="1"/>
          <p:nvPr/>
        </p:nvSpPr>
        <p:spPr>
          <a:xfrm>
            <a:off x="960120" y="8778241"/>
            <a:ext cx="16459200" cy="354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Georgia"/>
              <a:buNone/>
            </a:pPr>
            <a:r>
              <a:rPr b="0" i="1" lang="en-US" sz="23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From “why firms exist” → to “the firm boundary is now programmable.”</a:t>
            </a:r>
            <a:endParaRPr b="0" i="1" sz="23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57" name="Google Shape;257;g3fb64d7bdc6_0_58"/>
          <p:cNvSpPr txBox="1"/>
          <p:nvPr/>
        </p:nvSpPr>
        <p:spPr>
          <a:xfrm>
            <a:off x="960120" y="9395460"/>
            <a:ext cx="16459200" cy="2616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700"/>
              <a:buFont typeface="Calibri"/>
              <a:buNone/>
            </a:pPr>
            <a:r>
              <a:rPr b="0" i="1" lang="en-US" sz="1700" u="none" cap="none" strike="noStrik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Full 24-thinker lineage in Appendix D.</a:t>
            </a:r>
            <a:endParaRPr b="0" i="1" sz="1700" u="none" cap="none" strike="noStrike">
              <a:solidFill>
                <a:srgbClr val="808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g3fb64d7bdc6_0_58"/>
          <p:cNvSpPr txBox="1"/>
          <p:nvPr/>
        </p:nvSpPr>
        <p:spPr>
          <a:xfrm>
            <a:off x="685800" y="9669780"/>
            <a:ext cx="109728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The Organizational Singularity · Salim Ismail · v13</a:t>
            </a:r>
            <a:endParaRPr b="0" i="0" sz="1500" u="none" cap="none" strike="noStrike">
              <a:solidFill>
                <a:srgbClr val="808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g3fb64d7bdc6_0_58"/>
          <p:cNvSpPr txBox="1"/>
          <p:nvPr/>
        </p:nvSpPr>
        <p:spPr>
          <a:xfrm>
            <a:off x="17007840" y="9669780"/>
            <a:ext cx="960300" cy="231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8080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rPr>
              <a:t>05 / 22</a:t>
            </a:r>
            <a:endParaRPr b="0" i="0" sz="1500" u="none" cap="none" strike="noStrike">
              <a:solidFill>
                <a:srgbClr val="80808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g3fb64d7bdc6_0_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8368" y="77015"/>
            <a:ext cx="18121383" cy="10177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"/>
          <p:cNvSpPr/>
          <p:nvPr/>
        </p:nvSpPr>
        <p:spPr>
          <a:xfrm>
            <a:off x="0" y="38017"/>
            <a:ext cx="18294651" cy="10210966"/>
          </a:xfrm>
          <a:custGeom>
            <a:rect b="b" l="l" r="r" t="t"/>
            <a:pathLst>
              <a:path extrusionOk="0" h="10210966" w="18294651">
                <a:moveTo>
                  <a:pt x="0" y="0"/>
                </a:moveTo>
                <a:lnTo>
                  <a:pt x="18294651" y="0"/>
                </a:lnTo>
                <a:lnTo>
                  <a:pt x="18294651" y="10210966"/>
                </a:lnTo>
                <a:lnTo>
                  <a:pt x="0" y="10210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1" name="Google Shape;271;p2"/>
          <p:cNvSpPr/>
          <p:nvPr/>
        </p:nvSpPr>
        <p:spPr>
          <a:xfrm>
            <a:off x="425459" y="676202"/>
            <a:ext cx="9812100" cy="9147324"/>
          </a:xfrm>
          <a:custGeom>
            <a:rect b="b" l="l" r="r" t="t"/>
            <a:pathLst>
              <a:path extrusionOk="0" h="9147324" w="9812100">
                <a:moveTo>
                  <a:pt x="0" y="0"/>
                </a:moveTo>
                <a:lnTo>
                  <a:pt x="9812100" y="0"/>
                </a:lnTo>
                <a:lnTo>
                  <a:pt x="9812100" y="9147324"/>
                </a:lnTo>
                <a:lnTo>
                  <a:pt x="0" y="91473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2" name="Google Shape;272;p2"/>
          <p:cNvSpPr/>
          <p:nvPr/>
        </p:nvSpPr>
        <p:spPr>
          <a:xfrm>
            <a:off x="4134911" y="1527116"/>
            <a:ext cx="5677191" cy="5743668"/>
          </a:xfrm>
          <a:custGeom>
            <a:rect b="b" l="l" r="r" t="t"/>
            <a:pathLst>
              <a:path extrusionOk="0" h="5743668" w="5677191">
                <a:moveTo>
                  <a:pt x="0" y="0"/>
                </a:moveTo>
                <a:lnTo>
                  <a:pt x="5677191" y="0"/>
                </a:lnTo>
                <a:lnTo>
                  <a:pt x="5677191" y="5743669"/>
                </a:lnTo>
                <a:lnTo>
                  <a:pt x="0" y="57436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3" name="Google Shape;273;p2"/>
          <p:cNvSpPr txBox="1"/>
          <p:nvPr/>
        </p:nvSpPr>
        <p:spPr>
          <a:xfrm>
            <a:off x="4171181" y="947638"/>
            <a:ext cx="2744197" cy="4482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65"/>
              <a:buFont typeface="Arial"/>
              <a:buNone/>
            </a:pPr>
            <a:r>
              <a:rPr b="1" i="0" lang="en-US" sz="2965" u="none" cap="none" strike="noStrike">
                <a:solidFill>
                  <a:srgbClr val="FFFFFF"/>
                </a:solidFill>
                <a:latin typeface="Barlow Black"/>
                <a:ea typeface="Barlow Black"/>
                <a:cs typeface="Barlow Black"/>
                <a:sym typeface="Barlow Black"/>
              </a:rPr>
              <a:t>Firm Boundary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2"/>
          <p:cNvSpPr txBox="1"/>
          <p:nvPr/>
        </p:nvSpPr>
        <p:spPr>
          <a:xfrm>
            <a:off x="10574308" y="1025131"/>
            <a:ext cx="6695700" cy="24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84"/>
              <a:buFont typeface="Arial"/>
              <a:buNone/>
            </a:pPr>
            <a:r>
              <a:rPr b="1" i="0" lang="en-US" sz="5084" u="none" cap="none" strike="noStrike">
                <a:solidFill>
                  <a:srgbClr val="FFFFFF"/>
                </a:solidFill>
                <a:latin typeface="Saira Black"/>
                <a:ea typeface="Saira Black"/>
                <a:cs typeface="Saira Black"/>
                <a:sym typeface="Saira Black"/>
              </a:rPr>
              <a:t>The Collapse of Coasean Transaction Costs</a:t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2"/>
          <p:cNvSpPr/>
          <p:nvPr/>
        </p:nvSpPr>
        <p:spPr>
          <a:xfrm>
            <a:off x="10450287" y="3654401"/>
            <a:ext cx="1103529" cy="2765470"/>
          </a:xfrm>
          <a:custGeom>
            <a:rect b="b" l="l" r="r" t="t"/>
            <a:pathLst>
              <a:path extrusionOk="0" h="2765470" w="1103529">
                <a:moveTo>
                  <a:pt x="0" y="0"/>
                </a:moveTo>
                <a:lnTo>
                  <a:pt x="1103529" y="0"/>
                </a:lnTo>
                <a:lnTo>
                  <a:pt x="1103529" y="2765470"/>
                </a:lnTo>
                <a:lnTo>
                  <a:pt x="0" y="27654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6" name="Google Shape;276;p2"/>
          <p:cNvSpPr/>
          <p:nvPr/>
        </p:nvSpPr>
        <p:spPr>
          <a:xfrm>
            <a:off x="11314497" y="3654401"/>
            <a:ext cx="6115943" cy="2765470"/>
          </a:xfrm>
          <a:custGeom>
            <a:rect b="b" l="l" r="r" t="t"/>
            <a:pathLst>
              <a:path extrusionOk="0" h="2765470" w="6115943">
                <a:moveTo>
                  <a:pt x="0" y="0"/>
                </a:moveTo>
                <a:lnTo>
                  <a:pt x="6115943" y="0"/>
                </a:lnTo>
                <a:lnTo>
                  <a:pt x="6115943" y="2765470"/>
                </a:lnTo>
                <a:lnTo>
                  <a:pt x="0" y="27654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7" name="Google Shape;277;p2"/>
          <p:cNvSpPr txBox="1"/>
          <p:nvPr/>
        </p:nvSpPr>
        <p:spPr>
          <a:xfrm>
            <a:off x="11636337" y="3911396"/>
            <a:ext cx="5085900" cy="22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57"/>
              <a:buFont typeface="Arial"/>
              <a:buNone/>
            </a:pPr>
            <a:r>
              <a:rPr b="1" i="0" lang="en-US" sz="3657" u="none" cap="none" strike="noStrike">
                <a:solidFill>
                  <a:srgbClr val="000000"/>
                </a:solidFill>
                <a:latin typeface="Saira"/>
                <a:ea typeface="Saira"/>
                <a:cs typeface="Saira"/>
                <a:sym typeface="Saira"/>
              </a:rPr>
              <a:t>The coordination overhead that justified large hierarchical firms is evaporating.</a:t>
            </a:r>
            <a:endParaRPr b="0" i="0" sz="1400" u="none" cap="none" strike="noStrike">
              <a:solidFill>
                <a:srgbClr val="000000"/>
              </a:solidFill>
              <a:latin typeface="Saira"/>
              <a:ea typeface="Saira"/>
              <a:cs typeface="Saira"/>
              <a:sym typeface="Saira"/>
            </a:endParaRPr>
          </a:p>
        </p:txBody>
      </p:sp>
      <p:sp>
        <p:nvSpPr>
          <p:cNvPr id="278" name="Google Shape;278;p2"/>
          <p:cNvSpPr txBox="1"/>
          <p:nvPr/>
        </p:nvSpPr>
        <p:spPr>
          <a:xfrm>
            <a:off x="10665781" y="6733102"/>
            <a:ext cx="6695841" cy="16185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71"/>
              <a:buFont typeface="Arial"/>
              <a:buNone/>
            </a:pPr>
            <a:r>
              <a:rPr b="1" i="0" lang="en-US" sz="2371" u="none" cap="none" strike="noStrike">
                <a:solidFill>
                  <a:srgbClr val="FFFFFF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Organizations that once needed 200 people to manage information flow can now route decisions through a mix of human judgment and synthetic intelligence at a fraction of the cost—and at dramatically higher speed.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"/>
          <p:cNvSpPr txBox="1"/>
          <p:nvPr/>
        </p:nvSpPr>
        <p:spPr>
          <a:xfrm rot="3024009">
            <a:off x="1447451" y="5833205"/>
            <a:ext cx="4589268" cy="5371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90"/>
              <a:buFont typeface="Arial"/>
              <a:buNone/>
            </a:pPr>
            <a:r>
              <a:rPr b="1" i="0" lang="en-US" sz="3490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Coordination Overhead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"/>
          <p:cNvSpPr txBox="1"/>
          <p:nvPr/>
        </p:nvSpPr>
        <p:spPr>
          <a:xfrm>
            <a:off x="664053" y="5609962"/>
            <a:ext cx="5577019" cy="18482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1"/>
              <a:buFont typeface="Arial"/>
              <a:buNone/>
            </a:pPr>
            <a:r>
              <a:rPr b="1" i="0" lang="en-US" sz="3311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HIGH-SIGMA  →  HUMANS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99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1"/>
              <a:buFont typeface="Arial"/>
              <a:buNone/>
            </a:pPr>
            <a:r>
              <a:rPr b="0" i="0" lang="en-US" sz="3311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Ambiguous, high-stakes, value-laden decisions stay with named humans.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"/>
          <p:cNvSpPr/>
          <p:nvPr/>
        </p:nvSpPr>
        <p:spPr>
          <a:xfrm>
            <a:off x="7145936" y="4401559"/>
            <a:ext cx="15021807" cy="8412212"/>
          </a:xfrm>
          <a:custGeom>
            <a:rect b="b" l="l" r="r" t="t"/>
            <a:pathLst>
              <a:path extrusionOk="0" h="8412212" w="15021807">
                <a:moveTo>
                  <a:pt x="0" y="0"/>
                </a:moveTo>
                <a:lnTo>
                  <a:pt x="15021807" y="0"/>
                </a:lnTo>
                <a:lnTo>
                  <a:pt x="15021807" y="8412212"/>
                </a:lnTo>
                <a:lnTo>
                  <a:pt x="0" y="84122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6" name="Google Shape;286;p3"/>
          <p:cNvSpPr txBox="1"/>
          <p:nvPr/>
        </p:nvSpPr>
        <p:spPr>
          <a:xfrm>
            <a:off x="1021100" y="1144850"/>
            <a:ext cx="10246500" cy="142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89"/>
              <a:buFont typeface="Arial"/>
              <a:buNone/>
            </a:pPr>
            <a:r>
              <a:rPr b="0" i="0" lang="en-US" sz="928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The Fiduciary Wedge.</a:t>
            </a:r>
            <a:endParaRPr b="0" i="0" sz="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3"/>
          <p:cNvSpPr txBox="1"/>
          <p:nvPr/>
        </p:nvSpPr>
        <p:spPr>
          <a:xfrm>
            <a:off x="1021097" y="2819416"/>
            <a:ext cx="15015898" cy="4721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1"/>
              <a:buFont typeface="Arial"/>
              <a:buNone/>
            </a:pPr>
            <a:r>
              <a:rPr b="0" i="0" lang="en-US" sz="3311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The persistent gap between what AI can do and what it can be held accountable for.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3"/>
          <p:cNvSpPr txBox="1"/>
          <p:nvPr/>
        </p:nvSpPr>
        <p:spPr>
          <a:xfrm>
            <a:off x="664053" y="3824245"/>
            <a:ext cx="16959900" cy="6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93"/>
              <a:buFont typeface="Arial"/>
              <a:buNone/>
            </a:pPr>
            <a:r>
              <a:rPr b="1" i="0" lang="en-US" sz="4193" u="none" cap="none" strike="noStrike">
                <a:solidFill>
                  <a:srgbClr val="FFFFFF"/>
                </a:solidFill>
                <a:latin typeface="Saira"/>
                <a:ea typeface="Saira"/>
                <a:cs typeface="Saira"/>
                <a:sym typeface="Saira"/>
              </a:rPr>
              <a:t>“A named human always stands behind consequential decision.”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3"/>
          <p:cNvSpPr txBox="1"/>
          <p:nvPr/>
        </p:nvSpPr>
        <p:spPr>
          <a:xfrm>
            <a:off x="7145936" y="5609962"/>
            <a:ext cx="5259829" cy="18482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1"/>
              <a:buFont typeface="Arial"/>
              <a:buNone/>
            </a:pPr>
            <a:r>
              <a:rPr b="1" i="0" lang="en-US" sz="3311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LOW-SIGMA  →  AGENTS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99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11"/>
              <a:buFont typeface="Arial"/>
              <a:buNone/>
            </a:pPr>
            <a:r>
              <a:rPr b="0" i="0" lang="en-US" sz="3311" u="none" cap="none" strike="noStrike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Routine, reversible, well-bounded decisions route to agents under audit.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"/>
          <p:cNvSpPr/>
          <p:nvPr/>
        </p:nvSpPr>
        <p:spPr>
          <a:xfrm>
            <a:off x="0" y="38025"/>
            <a:ext cx="18288000" cy="10207254"/>
          </a:xfrm>
          <a:custGeom>
            <a:rect b="b" l="l" r="r" t="t"/>
            <a:pathLst>
              <a:path extrusionOk="0" h="10207254" w="18288000">
                <a:moveTo>
                  <a:pt x="0" y="0"/>
                </a:moveTo>
                <a:lnTo>
                  <a:pt x="18288000" y="0"/>
                </a:lnTo>
                <a:lnTo>
                  <a:pt x="18288000" y="10207254"/>
                </a:lnTo>
                <a:lnTo>
                  <a:pt x="0" y="1020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5" name="Google Shape;295;p4"/>
          <p:cNvSpPr/>
          <p:nvPr/>
        </p:nvSpPr>
        <p:spPr>
          <a:xfrm>
            <a:off x="651246" y="1526575"/>
            <a:ext cx="16772857" cy="6166883"/>
          </a:xfrm>
          <a:custGeom>
            <a:rect b="b" l="l" r="r" t="t"/>
            <a:pathLst>
              <a:path extrusionOk="0" h="6166883" w="16772857">
                <a:moveTo>
                  <a:pt x="0" y="0"/>
                </a:moveTo>
                <a:lnTo>
                  <a:pt x="16772857" y="0"/>
                </a:lnTo>
                <a:lnTo>
                  <a:pt x="16772857" y="6166882"/>
                </a:lnTo>
                <a:lnTo>
                  <a:pt x="0" y="61668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6" name="Google Shape;296;p4"/>
          <p:cNvSpPr txBox="1"/>
          <p:nvPr/>
        </p:nvSpPr>
        <p:spPr>
          <a:xfrm>
            <a:off x="734554" y="610292"/>
            <a:ext cx="16532349" cy="8119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79"/>
              <a:buFont typeface="Arial"/>
              <a:buNone/>
            </a:pPr>
            <a:r>
              <a:rPr b="0" i="0" lang="en-US" sz="477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The Fatal Error: Bolting Intelligence onto Legacy Architecture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4"/>
          <p:cNvSpPr/>
          <p:nvPr/>
        </p:nvSpPr>
        <p:spPr>
          <a:xfrm>
            <a:off x="1404856" y="1951877"/>
            <a:ext cx="6977615" cy="4890976"/>
          </a:xfrm>
          <a:custGeom>
            <a:rect b="b" l="l" r="r" t="t"/>
            <a:pathLst>
              <a:path extrusionOk="0" h="4890976" w="6977615">
                <a:moveTo>
                  <a:pt x="0" y="0"/>
                </a:moveTo>
                <a:lnTo>
                  <a:pt x="6977615" y="0"/>
                </a:lnTo>
                <a:lnTo>
                  <a:pt x="6977615" y="4890976"/>
                </a:lnTo>
                <a:lnTo>
                  <a:pt x="0" y="489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8" name="Google Shape;298;p4"/>
          <p:cNvSpPr txBox="1"/>
          <p:nvPr/>
        </p:nvSpPr>
        <p:spPr>
          <a:xfrm>
            <a:off x="3675904" y="6916400"/>
            <a:ext cx="28314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3"/>
              <a:buFont typeface="Arial"/>
              <a:buNone/>
            </a:pPr>
            <a:r>
              <a:rPr b="1" i="0" lang="en-US" sz="3063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Bolted-On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4"/>
          <p:cNvSpPr/>
          <p:nvPr/>
        </p:nvSpPr>
        <p:spPr>
          <a:xfrm>
            <a:off x="9356651" y="2164528"/>
            <a:ext cx="7854801" cy="4678325"/>
          </a:xfrm>
          <a:custGeom>
            <a:rect b="b" l="l" r="r" t="t"/>
            <a:pathLst>
              <a:path extrusionOk="0" h="4678325" w="7854801">
                <a:moveTo>
                  <a:pt x="0" y="0"/>
                </a:moveTo>
                <a:lnTo>
                  <a:pt x="7854801" y="0"/>
                </a:lnTo>
                <a:lnTo>
                  <a:pt x="7854801" y="4678325"/>
                </a:lnTo>
                <a:lnTo>
                  <a:pt x="0" y="46783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0" name="Google Shape;300;p4"/>
          <p:cNvSpPr txBox="1"/>
          <p:nvPr/>
        </p:nvSpPr>
        <p:spPr>
          <a:xfrm>
            <a:off x="12326111" y="6916390"/>
            <a:ext cx="2487168" cy="53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63"/>
              <a:buFont typeface="Arial"/>
              <a:buNone/>
            </a:pPr>
            <a:r>
              <a:rPr b="1" i="0" lang="en-US" sz="3063" u="none" cap="none" strike="noStrike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Designed-In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4"/>
          <p:cNvSpPr txBox="1"/>
          <p:nvPr/>
        </p:nvSpPr>
        <p:spPr>
          <a:xfrm>
            <a:off x="1627633" y="7757349"/>
            <a:ext cx="6181343" cy="6874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20"/>
              <a:buFont typeface="Arial"/>
              <a:buNone/>
            </a:pPr>
            <a:r>
              <a:rPr b="1" i="0" lang="en-US" sz="242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Automating the wrong things.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20"/>
              <a:buFont typeface="Arial"/>
              <a:buNone/>
            </a:pPr>
            <a:r>
              <a:rPr b="1" i="0" lang="en-US" sz="2420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Leaving the deepest friction untouched.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4"/>
          <p:cNvSpPr txBox="1"/>
          <p:nvPr/>
        </p:nvSpPr>
        <p:spPr>
          <a:xfrm>
            <a:off x="10424160" y="7734219"/>
            <a:ext cx="6309359" cy="724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18"/>
              <a:buFont typeface="Arial"/>
              <a:buNone/>
            </a:pPr>
            <a:r>
              <a:rPr b="1" i="0" lang="en-US" sz="2518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Seamless integration of synthetic nodes into the structural intersections.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4"/>
          <p:cNvSpPr txBox="1"/>
          <p:nvPr/>
        </p:nvSpPr>
        <p:spPr>
          <a:xfrm>
            <a:off x="651246" y="8995962"/>
            <a:ext cx="10830117" cy="7143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9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69"/>
              <a:buFont typeface="Arial"/>
              <a:buNone/>
            </a:pPr>
            <a:r>
              <a:rPr b="1" i="0" lang="en-US" sz="2469" u="none" cap="none" strike="noStrik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You cannot achieve an intelligence-led transformation without an honest accounting of the legacy architecture you are building upon.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" name="Google Shape;308;p5"/>
          <p:cNvGrpSpPr/>
          <p:nvPr/>
        </p:nvGrpSpPr>
        <p:grpSpPr>
          <a:xfrm>
            <a:off x="1056995" y="700134"/>
            <a:ext cx="17231005" cy="1897826"/>
            <a:chOff x="0" y="0"/>
            <a:chExt cx="21945600" cy="2417092"/>
          </a:xfrm>
        </p:grpSpPr>
        <p:sp>
          <p:nvSpPr>
            <p:cNvPr id="309" name="Google Shape;309;p5"/>
            <p:cNvSpPr/>
            <p:nvPr/>
          </p:nvSpPr>
          <p:spPr>
            <a:xfrm>
              <a:off x="0" y="0"/>
              <a:ext cx="21945600" cy="2417092"/>
            </a:xfrm>
            <a:custGeom>
              <a:rect b="b" l="l" r="r" t="t"/>
              <a:pathLst>
                <a:path extrusionOk="0" h="2417092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417092"/>
                  </a:lnTo>
                  <a:lnTo>
                    <a:pt x="0" y="2417092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10958" l="0" r="0" t="-142862"/>
              </a:stretch>
            </a:blipFill>
            <a:ln>
              <a:noFill/>
            </a:ln>
          </p:spPr>
        </p:sp>
        <p:sp>
          <p:nvSpPr>
            <p:cNvPr id="310" name="Google Shape;310;p5"/>
            <p:cNvSpPr txBox="1"/>
            <p:nvPr/>
          </p:nvSpPr>
          <p:spPr>
            <a:xfrm>
              <a:off x="0" y="9525"/>
              <a:ext cx="21945600" cy="24075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1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746"/>
                <a:buFont typeface="Arial"/>
                <a:buNone/>
              </a:pPr>
              <a:r>
                <a:rPr b="0" i="0" lang="en-US" sz="7746" u="none" cap="none" strike="noStrike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ExO 3.0: the destination architecture.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1" name="Google Shape;311;p5"/>
          <p:cNvGrpSpPr/>
          <p:nvPr/>
        </p:nvGrpSpPr>
        <p:grpSpPr>
          <a:xfrm>
            <a:off x="1056995" y="2266309"/>
            <a:ext cx="17231005" cy="717959"/>
            <a:chOff x="0" y="0"/>
            <a:chExt cx="21945600" cy="914400"/>
          </a:xfrm>
        </p:grpSpPr>
        <p:sp>
          <p:nvSpPr>
            <p:cNvPr id="312" name="Google Shape;312;p5"/>
            <p:cNvSpPr/>
            <p:nvPr/>
          </p:nvSpPr>
          <p:spPr>
            <a:xfrm>
              <a:off x="0" y="0"/>
              <a:ext cx="21945600" cy="914400"/>
            </a:xfrm>
            <a:custGeom>
              <a:rect b="b" l="l" r="r" t="t"/>
              <a:pathLst>
                <a:path extrusionOk="0" h="914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417639" l="0" r="0" t="-417639"/>
              </a:stretch>
            </a:blipFill>
            <a:ln>
              <a:noFill/>
            </a:ln>
          </p:spPr>
        </p:sp>
        <p:sp>
          <p:nvSpPr>
            <p:cNvPr id="313" name="Google Shape;313;p5"/>
            <p:cNvSpPr txBox="1"/>
            <p:nvPr/>
          </p:nvSpPr>
          <p:spPr>
            <a:xfrm>
              <a:off x="0" y="0"/>
              <a:ext cx="21945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9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26"/>
                <a:buFont typeface="Arial"/>
                <a:buNone/>
              </a:pPr>
              <a:r>
                <a:rPr b="0" i="1" lang="en-US" sz="2826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MTP at the core. DRIVE makes you fast and smart. SHAPE keeps you right and resilient.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4" name="Google Shape;314;p5"/>
          <p:cNvSpPr/>
          <p:nvPr/>
        </p:nvSpPr>
        <p:spPr>
          <a:xfrm>
            <a:off x="1446189" y="5034697"/>
            <a:ext cx="6374405" cy="4593321"/>
          </a:xfrm>
          <a:custGeom>
            <a:rect b="b" l="l" r="r" t="t"/>
            <a:pathLst>
              <a:path extrusionOk="0" h="4593321" w="6374405">
                <a:moveTo>
                  <a:pt x="0" y="0"/>
                </a:moveTo>
                <a:lnTo>
                  <a:pt x="6374404" y="0"/>
                </a:lnTo>
                <a:lnTo>
                  <a:pt x="6374404" y="4593321"/>
                </a:lnTo>
                <a:lnTo>
                  <a:pt x="0" y="4593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5000"/>
            </a:blip>
            <a:stretch>
              <a:fillRect b="-30603" l="-52171" r="-50891" t="-27203"/>
            </a:stretch>
          </a:blipFill>
          <a:ln>
            <a:noFill/>
          </a:ln>
        </p:spPr>
      </p:sp>
      <p:sp>
        <p:nvSpPr>
          <p:cNvPr id="315" name="Google Shape;315;p5"/>
          <p:cNvSpPr/>
          <p:nvPr/>
        </p:nvSpPr>
        <p:spPr>
          <a:xfrm>
            <a:off x="6282626" y="4014498"/>
            <a:ext cx="6021897" cy="5847854"/>
          </a:xfrm>
          <a:custGeom>
            <a:rect b="b" l="l" r="r" t="t"/>
            <a:pathLst>
              <a:path extrusionOk="0" h="5847854" w="6021897">
                <a:moveTo>
                  <a:pt x="0" y="0"/>
                </a:moveTo>
                <a:lnTo>
                  <a:pt x="6021897" y="0"/>
                </a:lnTo>
                <a:lnTo>
                  <a:pt x="6021897" y="5847854"/>
                </a:lnTo>
                <a:lnTo>
                  <a:pt x="0" y="58478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62000"/>
            </a:blip>
            <a:stretch>
              <a:fillRect b="-18445" l="-72498" r="-66943" t="-19635"/>
            </a:stretch>
          </a:blipFill>
          <a:ln>
            <a:noFill/>
          </a:ln>
        </p:spPr>
      </p:sp>
      <p:sp>
        <p:nvSpPr>
          <p:cNvPr id="316" name="Google Shape;316;p5"/>
          <p:cNvSpPr/>
          <p:nvPr/>
        </p:nvSpPr>
        <p:spPr>
          <a:xfrm>
            <a:off x="11526725" y="4188125"/>
            <a:ext cx="6852659" cy="5908572"/>
          </a:xfrm>
          <a:custGeom>
            <a:rect b="b" l="l" r="r" t="t"/>
            <a:pathLst>
              <a:path extrusionOk="0" h="5908572" w="7119646">
                <a:moveTo>
                  <a:pt x="0" y="0"/>
                </a:moveTo>
                <a:lnTo>
                  <a:pt x="7119646" y="0"/>
                </a:lnTo>
                <a:lnTo>
                  <a:pt x="7119646" y="5908571"/>
                </a:lnTo>
                <a:lnTo>
                  <a:pt x="0" y="59085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 amt="38000"/>
            </a:blip>
            <a:stretch>
              <a:fillRect b="-25458" l="-60528" r="-52997" t="-18626"/>
            </a:stretch>
          </a:blipFill>
          <a:ln>
            <a:noFill/>
          </a:ln>
        </p:spPr>
      </p:sp>
      <p:sp>
        <p:nvSpPr>
          <p:cNvPr id="317" name="Google Shape;317;p5"/>
          <p:cNvSpPr txBox="1"/>
          <p:nvPr/>
        </p:nvSpPr>
        <p:spPr>
          <a:xfrm>
            <a:off x="1056995" y="5694568"/>
            <a:ext cx="4460938" cy="23931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0"/>
              <a:buFont typeface="Arial"/>
              <a:buNone/>
            </a:pPr>
            <a:r>
              <a:rPr b="1" i="0" lang="en-US" sz="3140" u="none" cap="none" strike="noStrike">
                <a:solidFill>
                  <a:srgbClr val="DCCBFA"/>
                </a:solidFill>
                <a:latin typeface="Inter"/>
                <a:ea typeface="Inter"/>
                <a:cs typeface="Inter"/>
                <a:sym typeface="Inter"/>
              </a:rPr>
              <a:t>D</a:t>
            </a:r>
            <a:r>
              <a:rPr b="0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ecision Architecture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0"/>
              <a:buFont typeface="Arial"/>
              <a:buNone/>
            </a:pPr>
            <a:r>
              <a:rPr b="1" i="0" lang="en-US" sz="3140" u="none" cap="none" strike="noStrike">
                <a:solidFill>
                  <a:srgbClr val="D4CFE8"/>
                </a:solidFill>
                <a:latin typeface="Inter"/>
                <a:ea typeface="Inter"/>
                <a:cs typeface="Inter"/>
                <a:sym typeface="Inter"/>
              </a:rPr>
              <a:t>R</a:t>
            </a:r>
            <a:r>
              <a:rPr b="0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ecursive Learning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0"/>
              <a:buFont typeface="Arial"/>
              <a:buNone/>
            </a:pPr>
            <a:r>
              <a:rPr b="1" i="0" lang="en-US" sz="3140" u="none" cap="none" strike="noStrike">
                <a:solidFill>
                  <a:srgbClr val="D4CFE8"/>
                </a:solidFill>
                <a:latin typeface="Inter"/>
                <a:ea typeface="Inter"/>
                <a:cs typeface="Inter"/>
                <a:sym typeface="Inter"/>
              </a:rPr>
              <a:t>I</a:t>
            </a:r>
            <a:r>
              <a:rPr b="0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ntelligence Stack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0"/>
              <a:buFont typeface="Arial"/>
              <a:buNone/>
            </a:pPr>
            <a:r>
              <a:rPr b="1" i="0" lang="en-US" sz="3140" u="none" cap="none" strike="noStrike">
                <a:solidFill>
                  <a:srgbClr val="D4CFE8"/>
                </a:solidFill>
                <a:latin typeface="Inter"/>
                <a:ea typeface="Inter"/>
                <a:cs typeface="Inter"/>
                <a:sym typeface="Inter"/>
              </a:rPr>
              <a:t>V</a:t>
            </a:r>
            <a:r>
              <a:rPr b="0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alue Moat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0"/>
              <a:buFont typeface="Arial"/>
              <a:buNone/>
            </a:pPr>
            <a:r>
              <a:rPr b="1" i="0" lang="en-US" sz="3140" u="none" cap="none" strike="noStrike">
                <a:solidFill>
                  <a:srgbClr val="D4CFE8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b="0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lastic Agency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5"/>
          <p:cNvSpPr txBox="1"/>
          <p:nvPr/>
        </p:nvSpPr>
        <p:spPr>
          <a:xfrm>
            <a:off x="12055886" y="3496419"/>
            <a:ext cx="5211018" cy="10266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2"/>
              <a:buFont typeface="Arial"/>
              <a:buNone/>
            </a:pPr>
            <a:r>
              <a:rPr b="1" i="0" lang="en-US" sz="3402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SHAPE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2"/>
              <a:buFont typeface="Arial"/>
              <a:buNone/>
            </a:pPr>
            <a:r>
              <a:rPr b="1" i="0" lang="en-US" sz="3402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organizational form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5"/>
          <p:cNvSpPr txBox="1"/>
          <p:nvPr/>
        </p:nvSpPr>
        <p:spPr>
          <a:xfrm>
            <a:off x="7622101" y="5455248"/>
            <a:ext cx="3043798" cy="28718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0"/>
              <a:buFont typeface="Arial"/>
              <a:buNone/>
            </a:pPr>
            <a:r>
              <a:rPr b="1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MTP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0"/>
              <a:buFont typeface="Arial"/>
              <a:buNone/>
            </a:pPr>
            <a:r>
              <a:rPr b="1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Massive Transformative Purpose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0"/>
              <a:buFont typeface="Arial"/>
              <a:buNone/>
            </a:pPr>
            <a:r>
              <a:rPr b="1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protocol at the core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5"/>
          <p:cNvSpPr txBox="1"/>
          <p:nvPr/>
        </p:nvSpPr>
        <p:spPr>
          <a:xfrm>
            <a:off x="2999100" y="9447973"/>
            <a:ext cx="12289800" cy="48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33"/>
              <a:buFont typeface="Arial"/>
              <a:buNone/>
            </a:pPr>
            <a:r>
              <a:rPr b="1" i="0" lang="en-US" sz="313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DRIVE without SHAPE crashes. SHAPE without DRIVE stalls.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5"/>
          <p:cNvSpPr txBox="1"/>
          <p:nvPr/>
        </p:nvSpPr>
        <p:spPr>
          <a:xfrm>
            <a:off x="1021097" y="3496419"/>
            <a:ext cx="5059011" cy="10266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2"/>
              <a:buFont typeface="Arial"/>
              <a:buNone/>
            </a:pPr>
            <a:r>
              <a:rPr b="1" i="0" lang="en-US" sz="3402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DRIVE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9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2"/>
              <a:buFont typeface="Arial"/>
              <a:buNone/>
            </a:pPr>
            <a:r>
              <a:rPr b="1" i="0" lang="en-US" sz="3402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intelligence engine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5"/>
          <p:cNvSpPr txBox="1"/>
          <p:nvPr/>
        </p:nvSpPr>
        <p:spPr>
          <a:xfrm>
            <a:off x="12769917" y="5694568"/>
            <a:ext cx="4633241" cy="23931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0"/>
              <a:buFont typeface="Arial"/>
              <a:buNone/>
            </a:pPr>
            <a:r>
              <a:rPr b="1" i="0" lang="en-US" sz="3140" u="none" cap="none" strike="noStrike">
                <a:solidFill>
                  <a:srgbClr val="D4CFE8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r>
              <a:rPr b="0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afe Autonomy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0"/>
              <a:buFont typeface="Arial"/>
              <a:buNone/>
            </a:pPr>
            <a:r>
              <a:rPr b="1" i="0" lang="en-US" sz="3140" u="none" cap="none" strike="noStrike">
                <a:solidFill>
                  <a:srgbClr val="D4CFE8"/>
                </a:solidFill>
                <a:latin typeface="Inter"/>
                <a:ea typeface="Inter"/>
                <a:cs typeface="Inter"/>
                <a:sym typeface="Inter"/>
              </a:rPr>
              <a:t>H</a:t>
            </a:r>
            <a:r>
              <a:rPr b="0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uman Architecture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0"/>
              <a:buFont typeface="Arial"/>
              <a:buNone/>
            </a:pPr>
            <a:r>
              <a:rPr b="1" i="0" lang="en-US" sz="3140" u="none" cap="none" strike="noStrike">
                <a:solidFill>
                  <a:srgbClr val="D4CFE8"/>
                </a:solidFill>
                <a:latin typeface="Inter"/>
                <a:ea typeface="Inter"/>
                <a:cs typeface="Inter"/>
                <a:sym typeface="Inter"/>
              </a:rPr>
              <a:t>A</a:t>
            </a:r>
            <a:r>
              <a:rPr b="0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daptive Architecture</a:t>
            </a:r>
            <a:r>
              <a:rPr b="1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0"/>
              <a:buFont typeface="Arial"/>
              <a:buNone/>
            </a:pPr>
            <a:r>
              <a:rPr b="1" i="0" lang="en-US" sz="3140" u="none" cap="none" strike="noStrike">
                <a:solidFill>
                  <a:srgbClr val="D4CFE8"/>
                </a:solidFill>
                <a:latin typeface="Inter"/>
                <a:ea typeface="Inter"/>
                <a:cs typeface="Inter"/>
                <a:sym typeface="Inter"/>
              </a:rPr>
              <a:t>P</a:t>
            </a:r>
            <a:r>
              <a:rPr b="0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urpose Control</a:t>
            </a:r>
            <a:r>
              <a:rPr b="1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40"/>
              <a:buFont typeface="Arial"/>
              <a:buNone/>
            </a:pPr>
            <a:r>
              <a:rPr b="1" i="0" lang="en-US" sz="3140" u="none" cap="none" strike="noStrike">
                <a:solidFill>
                  <a:srgbClr val="D4CFE8"/>
                </a:solidFill>
                <a:latin typeface="Inter"/>
                <a:ea typeface="Inter"/>
                <a:cs typeface="Inter"/>
                <a:sym typeface="Inter"/>
              </a:rPr>
              <a:t>E</a:t>
            </a:r>
            <a:r>
              <a:rPr b="0" i="0" lang="en-US" sz="314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cosystem Trust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6"/>
          <p:cNvSpPr/>
          <p:nvPr/>
        </p:nvSpPr>
        <p:spPr>
          <a:xfrm>
            <a:off x="0" y="38017"/>
            <a:ext cx="18294682" cy="10210966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8" name="Google Shape;328;p6"/>
          <p:cNvSpPr/>
          <p:nvPr/>
        </p:nvSpPr>
        <p:spPr>
          <a:xfrm flipH="1" rot="-7396908">
            <a:off x="3953351" y="4993149"/>
            <a:ext cx="3215472" cy="2411604"/>
          </a:xfrm>
          <a:custGeom>
            <a:rect b="b" l="l" r="r" t="t"/>
            <a:pathLst>
              <a:path extrusionOk="0" h="2411604" w="3215472">
                <a:moveTo>
                  <a:pt x="3215472" y="0"/>
                </a:moveTo>
                <a:lnTo>
                  <a:pt x="0" y="0"/>
                </a:lnTo>
                <a:lnTo>
                  <a:pt x="0" y="2411604"/>
                </a:lnTo>
                <a:lnTo>
                  <a:pt x="3215472" y="2411604"/>
                </a:lnTo>
                <a:lnTo>
                  <a:pt x="321547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9" name="Google Shape;329;p6"/>
          <p:cNvSpPr/>
          <p:nvPr/>
        </p:nvSpPr>
        <p:spPr>
          <a:xfrm>
            <a:off x="5788245" y="2791854"/>
            <a:ext cx="6621175" cy="6980153"/>
          </a:xfrm>
          <a:custGeom>
            <a:rect b="b" l="l" r="r" t="t"/>
            <a:pathLst>
              <a:path extrusionOk="0" h="6980153" w="6621175">
                <a:moveTo>
                  <a:pt x="0" y="0"/>
                </a:moveTo>
                <a:lnTo>
                  <a:pt x="6621175" y="0"/>
                </a:lnTo>
                <a:lnTo>
                  <a:pt x="6621175" y="6980153"/>
                </a:lnTo>
                <a:lnTo>
                  <a:pt x="0" y="6980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9618" l="-88553" r="-87751" t="-26666"/>
            </a:stretch>
          </a:blipFill>
          <a:ln>
            <a:noFill/>
          </a:ln>
        </p:spPr>
      </p:sp>
      <p:sp>
        <p:nvSpPr>
          <p:cNvPr id="330" name="Google Shape;330;p6"/>
          <p:cNvSpPr/>
          <p:nvPr/>
        </p:nvSpPr>
        <p:spPr>
          <a:xfrm>
            <a:off x="13114083" y="4061862"/>
            <a:ext cx="771141" cy="4041841"/>
          </a:xfrm>
          <a:custGeom>
            <a:rect b="b" l="l" r="r" t="t"/>
            <a:pathLst>
              <a:path extrusionOk="0" h="4041841" w="771141">
                <a:moveTo>
                  <a:pt x="0" y="0"/>
                </a:moveTo>
                <a:lnTo>
                  <a:pt x="771141" y="0"/>
                </a:lnTo>
                <a:lnTo>
                  <a:pt x="771141" y="4041841"/>
                </a:lnTo>
                <a:lnTo>
                  <a:pt x="0" y="40418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75659" l="-1710393" r="-562088" t="-76975"/>
            </a:stretch>
          </a:blipFill>
          <a:ln>
            <a:noFill/>
          </a:ln>
        </p:spPr>
      </p:sp>
      <p:sp>
        <p:nvSpPr>
          <p:cNvPr id="331" name="Google Shape;331;p6"/>
          <p:cNvSpPr txBox="1"/>
          <p:nvPr/>
        </p:nvSpPr>
        <p:spPr>
          <a:xfrm>
            <a:off x="1021097" y="445567"/>
            <a:ext cx="7512323" cy="11032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76"/>
              <a:buFont typeface="Arial"/>
              <a:buNone/>
            </a:pPr>
            <a:r>
              <a:rPr b="0" i="0" lang="en-US" sz="6477" u="none" cap="none" strike="noStrike">
                <a:solidFill>
                  <a:srgbClr val="F5F6F7"/>
                </a:solidFill>
                <a:latin typeface="Anton"/>
                <a:ea typeface="Anton"/>
                <a:cs typeface="Anton"/>
                <a:sym typeface="Anton"/>
              </a:rPr>
              <a:t>THE INTELLIGENCE STACK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6"/>
          <p:cNvSpPr txBox="1"/>
          <p:nvPr/>
        </p:nvSpPr>
        <p:spPr>
          <a:xfrm>
            <a:off x="14181536" y="4827938"/>
            <a:ext cx="3085368" cy="25192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GOVERN/ASSURE: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Monitors every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 real time. Logs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every decision.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Enforces guardrails.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Triggers escalations.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Owns the kill switches.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6"/>
          <p:cNvSpPr txBox="1"/>
          <p:nvPr/>
        </p:nvSpPr>
        <p:spPr>
          <a:xfrm>
            <a:off x="1021097" y="1482160"/>
            <a:ext cx="17266903" cy="114017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75"/>
              <a:buFont typeface="Arial"/>
              <a:buNone/>
            </a:pPr>
            <a:r>
              <a:rPr b="0" i="0" lang="en-US" sz="3276" u="none" cap="none" strike="noStrike">
                <a:solidFill>
                  <a:srgbClr val="EEEFF0"/>
                </a:solidFill>
                <a:latin typeface="Inter"/>
                <a:ea typeface="Inter"/>
                <a:cs typeface="Inter"/>
                <a:sym typeface="Inter"/>
              </a:rPr>
              <a:t>Boyd's OODA loop, operationalized as enterprise architecture running continuously, at machine speed.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4" name="Google Shape;334;p6" title="Intelligence Stack (1)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190193" y="2017741"/>
            <a:ext cx="8627599" cy="86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9" name="Google Shape;339;p7"/>
          <p:cNvGrpSpPr/>
          <p:nvPr/>
        </p:nvGrpSpPr>
        <p:grpSpPr>
          <a:xfrm>
            <a:off x="1021097" y="684919"/>
            <a:ext cx="12179631" cy="2046037"/>
            <a:chOff x="0" y="0"/>
            <a:chExt cx="12894520" cy="2166130"/>
          </a:xfrm>
        </p:grpSpPr>
        <p:sp>
          <p:nvSpPr>
            <p:cNvPr id="340" name="Google Shape;340;p7"/>
            <p:cNvSpPr/>
            <p:nvPr/>
          </p:nvSpPr>
          <p:spPr>
            <a:xfrm>
              <a:off x="0" y="0"/>
              <a:ext cx="12894520" cy="2166130"/>
            </a:xfrm>
            <a:custGeom>
              <a:rect b="b" l="l" r="r" t="t"/>
              <a:pathLst>
                <a:path extrusionOk="0" h="2166130" w="12894520">
                  <a:moveTo>
                    <a:pt x="0" y="0"/>
                  </a:moveTo>
                  <a:lnTo>
                    <a:pt x="12894520" y="0"/>
                  </a:lnTo>
                  <a:lnTo>
                    <a:pt x="12894520" y="2166130"/>
                  </a:lnTo>
                  <a:lnTo>
                    <a:pt x="0" y="216613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35394" l="0" r="-70192" t="-159410"/>
              </a:stretch>
            </a:blipFill>
            <a:ln>
              <a:noFill/>
            </a:ln>
          </p:spPr>
        </p:sp>
        <p:sp>
          <p:nvSpPr>
            <p:cNvPr id="341" name="Google Shape;341;p7"/>
            <p:cNvSpPr txBox="1"/>
            <p:nvPr/>
          </p:nvSpPr>
          <p:spPr>
            <a:xfrm>
              <a:off x="0" y="0"/>
              <a:ext cx="12894520" cy="21661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375"/>
                <a:buFont typeface="Arial"/>
                <a:buNone/>
              </a:pPr>
              <a:r>
                <a:rPr b="0" i="0" lang="en-US" sz="8375" u="none" cap="none" strike="noStrike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GOVERN / ASSURE.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2" name="Google Shape;342;p7"/>
          <p:cNvGrpSpPr/>
          <p:nvPr/>
        </p:nvGrpSpPr>
        <p:grpSpPr>
          <a:xfrm>
            <a:off x="1005142" y="2364497"/>
            <a:ext cx="17231005" cy="725438"/>
            <a:chOff x="0" y="-9525"/>
            <a:chExt cx="21945600" cy="923925"/>
          </a:xfrm>
        </p:grpSpPr>
        <p:sp>
          <p:nvSpPr>
            <p:cNvPr id="343" name="Google Shape;343;p7"/>
            <p:cNvSpPr/>
            <p:nvPr/>
          </p:nvSpPr>
          <p:spPr>
            <a:xfrm>
              <a:off x="0" y="0"/>
              <a:ext cx="21945600" cy="914400"/>
            </a:xfrm>
            <a:custGeom>
              <a:rect b="b" l="l" r="r" t="t"/>
              <a:pathLst>
                <a:path extrusionOk="0" h="914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417639" l="0" r="0" t="-417639"/>
              </a:stretch>
            </a:blipFill>
            <a:ln>
              <a:noFill/>
            </a:ln>
          </p:spPr>
        </p:sp>
        <p:sp>
          <p:nvSpPr>
            <p:cNvPr id="344" name="Google Shape;344;p7"/>
            <p:cNvSpPr txBox="1"/>
            <p:nvPr/>
          </p:nvSpPr>
          <p:spPr>
            <a:xfrm>
              <a:off x="0" y="-9525"/>
              <a:ext cx="21945600" cy="923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69"/>
                <a:buFont typeface="Arial"/>
                <a:buNone/>
              </a:pPr>
              <a:r>
                <a:rPr b="0" i="1" lang="en-US" sz="266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Not an abstract control plane. Four operational primitives. Never off.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5" name="Google Shape;345;p7"/>
          <p:cNvGrpSpPr/>
          <p:nvPr/>
        </p:nvGrpSpPr>
        <p:grpSpPr>
          <a:xfrm>
            <a:off x="1005142" y="3364855"/>
            <a:ext cx="4056466" cy="747874"/>
            <a:chOff x="0" y="-38100"/>
            <a:chExt cx="5166360" cy="952500"/>
          </a:xfrm>
        </p:grpSpPr>
        <p:sp>
          <p:nvSpPr>
            <p:cNvPr id="346" name="Google Shape;346;p7"/>
            <p:cNvSpPr/>
            <p:nvPr/>
          </p:nvSpPr>
          <p:spPr>
            <a:xfrm>
              <a:off x="0" y="0"/>
              <a:ext cx="5166360" cy="914400"/>
            </a:xfrm>
            <a:custGeom>
              <a:rect b="b" l="l" r="r" t="t"/>
              <a:pathLst>
                <a:path extrusionOk="0" h="914400" w="5166360">
                  <a:moveTo>
                    <a:pt x="0" y="0"/>
                  </a:moveTo>
                  <a:lnTo>
                    <a:pt x="5166360" y="0"/>
                  </a:lnTo>
                  <a:lnTo>
                    <a:pt x="516636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60089" l="0" r="0" t="-60089"/>
              </a:stretch>
            </a:blipFill>
            <a:ln>
              <a:noFill/>
            </a:ln>
          </p:spPr>
        </p:sp>
        <p:sp>
          <p:nvSpPr>
            <p:cNvPr id="347" name="Google Shape;347;p7"/>
            <p:cNvSpPr txBox="1"/>
            <p:nvPr/>
          </p:nvSpPr>
          <p:spPr>
            <a:xfrm>
              <a:off x="0" y="-38100"/>
              <a:ext cx="5166360" cy="95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7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27"/>
                <a:buFont typeface="Arial"/>
                <a:buNone/>
              </a:pPr>
              <a:r>
                <a:rPr b="1" i="0" lang="en-US" sz="1727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8" name="Google Shape;348;p7"/>
          <p:cNvGrpSpPr/>
          <p:nvPr/>
        </p:nvGrpSpPr>
        <p:grpSpPr>
          <a:xfrm>
            <a:off x="861550" y="4132375"/>
            <a:ext cx="4056466" cy="1220530"/>
            <a:chOff x="0" y="0"/>
            <a:chExt cx="5166360" cy="1554480"/>
          </a:xfrm>
        </p:grpSpPr>
        <p:sp>
          <p:nvSpPr>
            <p:cNvPr id="349" name="Google Shape;349;p7"/>
            <p:cNvSpPr/>
            <p:nvPr/>
          </p:nvSpPr>
          <p:spPr>
            <a:xfrm>
              <a:off x="0" y="0"/>
              <a:ext cx="5166360" cy="1554480"/>
            </a:xfrm>
            <a:custGeom>
              <a:rect b="b" l="l" r="r" t="t"/>
              <a:pathLst>
                <a:path extrusionOk="0" h="1554480" w="5166360">
                  <a:moveTo>
                    <a:pt x="0" y="0"/>
                  </a:moveTo>
                  <a:lnTo>
                    <a:pt x="5166360" y="0"/>
                  </a:lnTo>
                  <a:lnTo>
                    <a:pt x="5166360" y="1554480"/>
                  </a:lnTo>
                  <a:lnTo>
                    <a:pt x="0" y="15544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4758" l="0" r="0" t="-14758"/>
              </a:stretch>
            </a:blipFill>
            <a:ln>
              <a:noFill/>
            </a:ln>
          </p:spPr>
        </p:sp>
        <p:sp>
          <p:nvSpPr>
            <p:cNvPr id="350" name="Google Shape;350;p7"/>
            <p:cNvSpPr txBox="1"/>
            <p:nvPr/>
          </p:nvSpPr>
          <p:spPr>
            <a:xfrm>
              <a:off x="0" y="0"/>
              <a:ext cx="5166360" cy="1554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54"/>
                <a:buFont typeface="Arial"/>
                <a:buNone/>
              </a:pPr>
              <a:r>
                <a:rPr b="1" i="0" lang="en-US" sz="345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Trusted Evals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1" name="Google Shape;351;p7"/>
          <p:cNvGrpSpPr/>
          <p:nvPr/>
        </p:nvGrpSpPr>
        <p:grpSpPr>
          <a:xfrm>
            <a:off x="861550" y="4882540"/>
            <a:ext cx="4056466" cy="1738058"/>
            <a:chOff x="0" y="-19050"/>
            <a:chExt cx="5166360" cy="2213610"/>
          </a:xfrm>
        </p:grpSpPr>
        <p:sp>
          <p:nvSpPr>
            <p:cNvPr id="352" name="Google Shape;352;p7"/>
            <p:cNvSpPr/>
            <p:nvPr/>
          </p:nvSpPr>
          <p:spPr>
            <a:xfrm>
              <a:off x="0" y="0"/>
              <a:ext cx="5166360" cy="2194560"/>
            </a:xfrm>
            <a:custGeom>
              <a:rect b="b" l="l" r="r" t="t"/>
              <a:pathLst>
                <a:path extrusionOk="0" h="2194560" w="5166360">
                  <a:moveTo>
                    <a:pt x="0" y="0"/>
                  </a:moveTo>
                  <a:lnTo>
                    <a:pt x="5166360" y="0"/>
                  </a:lnTo>
                  <a:lnTo>
                    <a:pt x="5166360" y="2194560"/>
                  </a:lnTo>
                  <a:lnTo>
                    <a:pt x="0" y="219456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0" l="-4499" r="-4499" t="0"/>
              </a:stretch>
            </a:blipFill>
            <a:ln>
              <a:noFill/>
            </a:ln>
          </p:spPr>
        </p:sp>
        <p:sp>
          <p:nvSpPr>
            <p:cNvPr id="353" name="Google Shape;353;p7"/>
            <p:cNvSpPr txBox="1"/>
            <p:nvPr/>
          </p:nvSpPr>
          <p:spPr>
            <a:xfrm>
              <a:off x="0" y="-19050"/>
              <a:ext cx="5166360" cy="2213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9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41"/>
                <a:buFont typeface="Arial"/>
                <a:buNone/>
              </a:pPr>
              <a:r>
                <a:rPr b="0" i="0" lang="en-US" sz="2041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Catch silent drift before customers do.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4" name="Google Shape;354;p7"/>
          <p:cNvGrpSpPr/>
          <p:nvPr/>
        </p:nvGrpSpPr>
        <p:grpSpPr>
          <a:xfrm>
            <a:off x="5348791" y="3364855"/>
            <a:ext cx="4056466" cy="747874"/>
            <a:chOff x="0" y="-38100"/>
            <a:chExt cx="5166360" cy="952500"/>
          </a:xfrm>
        </p:grpSpPr>
        <p:sp>
          <p:nvSpPr>
            <p:cNvPr id="355" name="Google Shape;355;p7"/>
            <p:cNvSpPr/>
            <p:nvPr/>
          </p:nvSpPr>
          <p:spPr>
            <a:xfrm>
              <a:off x="0" y="0"/>
              <a:ext cx="5166360" cy="914400"/>
            </a:xfrm>
            <a:custGeom>
              <a:rect b="b" l="l" r="r" t="t"/>
              <a:pathLst>
                <a:path extrusionOk="0" h="914400" w="5166360">
                  <a:moveTo>
                    <a:pt x="0" y="0"/>
                  </a:moveTo>
                  <a:lnTo>
                    <a:pt x="5166360" y="0"/>
                  </a:lnTo>
                  <a:lnTo>
                    <a:pt x="516636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60089" l="0" r="0" t="-60089"/>
              </a:stretch>
            </a:blipFill>
            <a:ln>
              <a:noFill/>
            </a:ln>
          </p:spPr>
        </p:sp>
        <p:sp>
          <p:nvSpPr>
            <p:cNvPr id="356" name="Google Shape;356;p7"/>
            <p:cNvSpPr txBox="1"/>
            <p:nvPr/>
          </p:nvSpPr>
          <p:spPr>
            <a:xfrm>
              <a:off x="0" y="-38100"/>
              <a:ext cx="5166360" cy="95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7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27"/>
                <a:buFont typeface="Arial"/>
                <a:buNone/>
              </a:pPr>
              <a:r>
                <a:rPr b="1" i="0" lang="en-US" sz="1727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7" name="Google Shape;357;p7"/>
          <p:cNvGrpSpPr/>
          <p:nvPr/>
        </p:nvGrpSpPr>
        <p:grpSpPr>
          <a:xfrm>
            <a:off x="5205200" y="4132375"/>
            <a:ext cx="4056466" cy="1220530"/>
            <a:chOff x="0" y="0"/>
            <a:chExt cx="5166360" cy="1554480"/>
          </a:xfrm>
        </p:grpSpPr>
        <p:sp>
          <p:nvSpPr>
            <p:cNvPr id="358" name="Google Shape;358;p7"/>
            <p:cNvSpPr/>
            <p:nvPr/>
          </p:nvSpPr>
          <p:spPr>
            <a:xfrm>
              <a:off x="0" y="0"/>
              <a:ext cx="5166360" cy="1554480"/>
            </a:xfrm>
            <a:custGeom>
              <a:rect b="b" l="l" r="r" t="t"/>
              <a:pathLst>
                <a:path extrusionOk="0" h="1554480" w="5166360">
                  <a:moveTo>
                    <a:pt x="0" y="0"/>
                  </a:moveTo>
                  <a:lnTo>
                    <a:pt x="5166360" y="0"/>
                  </a:lnTo>
                  <a:lnTo>
                    <a:pt x="5166360" y="1554480"/>
                  </a:lnTo>
                  <a:lnTo>
                    <a:pt x="0" y="15544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4758" l="0" r="0" t="-14758"/>
              </a:stretch>
            </a:blipFill>
            <a:ln>
              <a:noFill/>
            </a:ln>
          </p:spPr>
        </p:sp>
        <p:sp>
          <p:nvSpPr>
            <p:cNvPr id="359" name="Google Shape;359;p7"/>
            <p:cNvSpPr txBox="1"/>
            <p:nvPr/>
          </p:nvSpPr>
          <p:spPr>
            <a:xfrm>
              <a:off x="0" y="0"/>
              <a:ext cx="5166360" cy="1554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54"/>
                <a:buFont typeface="Arial"/>
                <a:buNone/>
              </a:pPr>
              <a:r>
                <a:rPr b="1" i="0" lang="en-US" sz="345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Searchable Logs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0" name="Google Shape;360;p7"/>
          <p:cNvGrpSpPr/>
          <p:nvPr/>
        </p:nvGrpSpPr>
        <p:grpSpPr>
          <a:xfrm>
            <a:off x="5205200" y="4882540"/>
            <a:ext cx="4056466" cy="1738058"/>
            <a:chOff x="0" y="-19050"/>
            <a:chExt cx="5166360" cy="2213610"/>
          </a:xfrm>
        </p:grpSpPr>
        <p:sp>
          <p:nvSpPr>
            <p:cNvPr id="361" name="Google Shape;361;p7"/>
            <p:cNvSpPr/>
            <p:nvPr/>
          </p:nvSpPr>
          <p:spPr>
            <a:xfrm>
              <a:off x="0" y="0"/>
              <a:ext cx="5166360" cy="2194560"/>
            </a:xfrm>
            <a:custGeom>
              <a:rect b="b" l="l" r="r" t="t"/>
              <a:pathLst>
                <a:path extrusionOk="0" h="2194560" w="5166360">
                  <a:moveTo>
                    <a:pt x="0" y="0"/>
                  </a:moveTo>
                  <a:lnTo>
                    <a:pt x="5166360" y="0"/>
                  </a:lnTo>
                  <a:lnTo>
                    <a:pt x="5166360" y="2194560"/>
                  </a:lnTo>
                  <a:lnTo>
                    <a:pt x="0" y="219456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0" l="-4499" r="-4499" t="0"/>
              </a:stretch>
            </a:blipFill>
            <a:ln>
              <a:noFill/>
            </a:ln>
          </p:spPr>
        </p:sp>
        <p:sp>
          <p:nvSpPr>
            <p:cNvPr id="362" name="Google Shape;362;p7"/>
            <p:cNvSpPr txBox="1"/>
            <p:nvPr/>
          </p:nvSpPr>
          <p:spPr>
            <a:xfrm>
              <a:off x="0" y="-19050"/>
              <a:ext cx="5166360" cy="2213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9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41"/>
                <a:buFont typeface="Arial"/>
                <a:buNone/>
              </a:pPr>
              <a:r>
                <a:rPr b="0" i="0" lang="en-US" sz="2041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Audit any decision from the trail alone.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3" name="Google Shape;363;p7"/>
          <p:cNvGrpSpPr/>
          <p:nvPr/>
        </p:nvGrpSpPr>
        <p:grpSpPr>
          <a:xfrm>
            <a:off x="9692441" y="3364855"/>
            <a:ext cx="4056466" cy="747874"/>
            <a:chOff x="0" y="-38100"/>
            <a:chExt cx="5166360" cy="952500"/>
          </a:xfrm>
        </p:grpSpPr>
        <p:sp>
          <p:nvSpPr>
            <p:cNvPr id="364" name="Google Shape;364;p7"/>
            <p:cNvSpPr/>
            <p:nvPr/>
          </p:nvSpPr>
          <p:spPr>
            <a:xfrm>
              <a:off x="0" y="0"/>
              <a:ext cx="5166360" cy="914400"/>
            </a:xfrm>
            <a:custGeom>
              <a:rect b="b" l="l" r="r" t="t"/>
              <a:pathLst>
                <a:path extrusionOk="0" h="914400" w="5166360">
                  <a:moveTo>
                    <a:pt x="0" y="0"/>
                  </a:moveTo>
                  <a:lnTo>
                    <a:pt x="5166360" y="0"/>
                  </a:lnTo>
                  <a:lnTo>
                    <a:pt x="516636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60089" l="0" r="0" t="-60089"/>
              </a:stretch>
            </a:blipFill>
            <a:ln>
              <a:noFill/>
            </a:ln>
          </p:spPr>
        </p:sp>
        <p:sp>
          <p:nvSpPr>
            <p:cNvPr id="365" name="Google Shape;365;p7"/>
            <p:cNvSpPr txBox="1"/>
            <p:nvPr/>
          </p:nvSpPr>
          <p:spPr>
            <a:xfrm>
              <a:off x="0" y="-38100"/>
              <a:ext cx="5166360" cy="95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7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27"/>
                <a:buFont typeface="Arial"/>
                <a:buNone/>
              </a:pPr>
              <a:r>
                <a:rPr b="1" i="0" lang="en-US" sz="1727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6" name="Google Shape;366;p7"/>
          <p:cNvGrpSpPr/>
          <p:nvPr/>
        </p:nvGrpSpPr>
        <p:grpSpPr>
          <a:xfrm>
            <a:off x="9548849" y="4132375"/>
            <a:ext cx="4056466" cy="1220530"/>
            <a:chOff x="0" y="0"/>
            <a:chExt cx="5166360" cy="1554480"/>
          </a:xfrm>
        </p:grpSpPr>
        <p:sp>
          <p:nvSpPr>
            <p:cNvPr id="367" name="Google Shape;367;p7"/>
            <p:cNvSpPr/>
            <p:nvPr/>
          </p:nvSpPr>
          <p:spPr>
            <a:xfrm>
              <a:off x="0" y="0"/>
              <a:ext cx="5166360" cy="1554480"/>
            </a:xfrm>
            <a:custGeom>
              <a:rect b="b" l="l" r="r" t="t"/>
              <a:pathLst>
                <a:path extrusionOk="0" h="1554480" w="5166360">
                  <a:moveTo>
                    <a:pt x="0" y="0"/>
                  </a:moveTo>
                  <a:lnTo>
                    <a:pt x="5166360" y="0"/>
                  </a:lnTo>
                  <a:lnTo>
                    <a:pt x="5166360" y="1554480"/>
                  </a:lnTo>
                  <a:lnTo>
                    <a:pt x="0" y="15544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4758" l="0" r="0" t="-14758"/>
              </a:stretch>
            </a:blipFill>
            <a:ln>
              <a:noFill/>
            </a:ln>
          </p:spPr>
        </p:sp>
        <p:sp>
          <p:nvSpPr>
            <p:cNvPr id="368" name="Google Shape;368;p7"/>
            <p:cNvSpPr txBox="1"/>
            <p:nvPr/>
          </p:nvSpPr>
          <p:spPr>
            <a:xfrm>
              <a:off x="0" y="0"/>
              <a:ext cx="5166360" cy="1554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54"/>
                <a:buFont typeface="Arial"/>
                <a:buNone/>
              </a:pPr>
              <a:r>
                <a:rPr b="1" i="0" lang="en-US" sz="345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Granular Rollback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9" name="Google Shape;369;p7"/>
          <p:cNvGrpSpPr/>
          <p:nvPr/>
        </p:nvGrpSpPr>
        <p:grpSpPr>
          <a:xfrm>
            <a:off x="9548849" y="4882540"/>
            <a:ext cx="4056466" cy="1738058"/>
            <a:chOff x="0" y="-19050"/>
            <a:chExt cx="5166360" cy="2213610"/>
          </a:xfrm>
        </p:grpSpPr>
        <p:sp>
          <p:nvSpPr>
            <p:cNvPr id="370" name="Google Shape;370;p7"/>
            <p:cNvSpPr/>
            <p:nvPr/>
          </p:nvSpPr>
          <p:spPr>
            <a:xfrm>
              <a:off x="0" y="0"/>
              <a:ext cx="5166360" cy="2194560"/>
            </a:xfrm>
            <a:custGeom>
              <a:rect b="b" l="l" r="r" t="t"/>
              <a:pathLst>
                <a:path extrusionOk="0" h="2194560" w="5166360">
                  <a:moveTo>
                    <a:pt x="0" y="0"/>
                  </a:moveTo>
                  <a:lnTo>
                    <a:pt x="5166360" y="0"/>
                  </a:lnTo>
                  <a:lnTo>
                    <a:pt x="5166360" y="2194560"/>
                  </a:lnTo>
                  <a:lnTo>
                    <a:pt x="0" y="219456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0" l="-4499" r="-4499" t="0"/>
              </a:stretch>
            </a:blipFill>
            <a:ln>
              <a:noFill/>
            </a:ln>
          </p:spPr>
        </p:sp>
        <p:sp>
          <p:nvSpPr>
            <p:cNvPr id="371" name="Google Shape;371;p7"/>
            <p:cNvSpPr txBox="1"/>
            <p:nvPr/>
          </p:nvSpPr>
          <p:spPr>
            <a:xfrm>
              <a:off x="0" y="-19050"/>
              <a:ext cx="5166360" cy="2213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9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41"/>
                <a:buFont typeface="Arial"/>
                <a:buNone/>
              </a:pPr>
              <a:r>
                <a:rPr b="0" i="0" lang="en-US" sz="2041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Recover mistakes without taking the Stack down.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2" name="Google Shape;372;p7"/>
          <p:cNvGrpSpPr/>
          <p:nvPr/>
        </p:nvGrpSpPr>
        <p:grpSpPr>
          <a:xfrm>
            <a:off x="14036090" y="3364855"/>
            <a:ext cx="4056466" cy="747874"/>
            <a:chOff x="0" y="-38100"/>
            <a:chExt cx="5166360" cy="952500"/>
          </a:xfrm>
        </p:grpSpPr>
        <p:sp>
          <p:nvSpPr>
            <p:cNvPr id="373" name="Google Shape;373;p7"/>
            <p:cNvSpPr/>
            <p:nvPr/>
          </p:nvSpPr>
          <p:spPr>
            <a:xfrm>
              <a:off x="0" y="0"/>
              <a:ext cx="5166360" cy="914400"/>
            </a:xfrm>
            <a:custGeom>
              <a:rect b="b" l="l" r="r" t="t"/>
              <a:pathLst>
                <a:path extrusionOk="0" h="914400" w="5166360">
                  <a:moveTo>
                    <a:pt x="0" y="0"/>
                  </a:moveTo>
                  <a:lnTo>
                    <a:pt x="5166360" y="0"/>
                  </a:lnTo>
                  <a:lnTo>
                    <a:pt x="516636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60089" l="0" r="0" t="-60089"/>
              </a:stretch>
            </a:blipFill>
            <a:ln>
              <a:noFill/>
            </a:ln>
          </p:spPr>
        </p:sp>
        <p:sp>
          <p:nvSpPr>
            <p:cNvPr id="374" name="Google Shape;374;p7"/>
            <p:cNvSpPr txBox="1"/>
            <p:nvPr/>
          </p:nvSpPr>
          <p:spPr>
            <a:xfrm>
              <a:off x="0" y="-38100"/>
              <a:ext cx="5166360" cy="952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7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27"/>
                <a:buFont typeface="Arial"/>
                <a:buNone/>
              </a:pPr>
              <a:r>
                <a:rPr b="1" i="0" lang="en-US" sz="1727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5" name="Google Shape;375;p7"/>
          <p:cNvGrpSpPr/>
          <p:nvPr/>
        </p:nvGrpSpPr>
        <p:grpSpPr>
          <a:xfrm>
            <a:off x="13892498" y="4132375"/>
            <a:ext cx="4056466" cy="1261413"/>
            <a:chOff x="0" y="0"/>
            <a:chExt cx="5166360" cy="1606550"/>
          </a:xfrm>
        </p:grpSpPr>
        <p:sp>
          <p:nvSpPr>
            <p:cNvPr id="376" name="Google Shape;376;p7"/>
            <p:cNvSpPr/>
            <p:nvPr/>
          </p:nvSpPr>
          <p:spPr>
            <a:xfrm>
              <a:off x="0" y="0"/>
              <a:ext cx="5166360" cy="1606550"/>
            </a:xfrm>
            <a:custGeom>
              <a:rect b="b" l="l" r="r" t="t"/>
              <a:pathLst>
                <a:path extrusionOk="0" h="1606550" w="5166360">
                  <a:moveTo>
                    <a:pt x="0" y="0"/>
                  </a:moveTo>
                  <a:lnTo>
                    <a:pt x="5166360" y="0"/>
                  </a:lnTo>
                  <a:lnTo>
                    <a:pt x="5166360" y="1606550"/>
                  </a:lnTo>
                  <a:lnTo>
                    <a:pt x="0" y="160655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1039" l="0" r="0" t="-14280"/>
              </a:stretch>
            </a:blipFill>
            <a:ln>
              <a:noFill/>
            </a:ln>
          </p:spPr>
        </p:sp>
        <p:sp>
          <p:nvSpPr>
            <p:cNvPr id="377" name="Google Shape;377;p7"/>
            <p:cNvSpPr txBox="1"/>
            <p:nvPr/>
          </p:nvSpPr>
          <p:spPr>
            <a:xfrm>
              <a:off x="0" y="0"/>
              <a:ext cx="5166360" cy="16065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54"/>
                <a:buFont typeface="Arial"/>
                <a:buNone/>
              </a:pPr>
              <a:r>
                <a:rPr b="1" i="0" lang="en-US" sz="3454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Human Review Queue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8" name="Google Shape;378;p7"/>
          <p:cNvGrpSpPr/>
          <p:nvPr/>
        </p:nvGrpSpPr>
        <p:grpSpPr>
          <a:xfrm>
            <a:off x="13892498" y="4882540"/>
            <a:ext cx="4056466" cy="1738058"/>
            <a:chOff x="0" y="-19050"/>
            <a:chExt cx="5166360" cy="2213610"/>
          </a:xfrm>
        </p:grpSpPr>
        <p:sp>
          <p:nvSpPr>
            <p:cNvPr id="379" name="Google Shape;379;p7"/>
            <p:cNvSpPr/>
            <p:nvPr/>
          </p:nvSpPr>
          <p:spPr>
            <a:xfrm>
              <a:off x="0" y="0"/>
              <a:ext cx="5166360" cy="2194560"/>
            </a:xfrm>
            <a:custGeom>
              <a:rect b="b" l="l" r="r" t="t"/>
              <a:pathLst>
                <a:path extrusionOk="0" h="2194560" w="5166360">
                  <a:moveTo>
                    <a:pt x="0" y="0"/>
                  </a:moveTo>
                  <a:lnTo>
                    <a:pt x="5166360" y="0"/>
                  </a:lnTo>
                  <a:lnTo>
                    <a:pt x="5166360" y="2194560"/>
                  </a:lnTo>
                  <a:lnTo>
                    <a:pt x="0" y="219456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0" l="-4499" r="-4499" t="0"/>
              </a:stretch>
            </a:blipFill>
            <a:ln>
              <a:noFill/>
            </a:ln>
          </p:spPr>
        </p:sp>
        <p:sp>
          <p:nvSpPr>
            <p:cNvPr id="380" name="Google Shape;380;p7"/>
            <p:cNvSpPr txBox="1"/>
            <p:nvPr/>
          </p:nvSpPr>
          <p:spPr>
            <a:xfrm>
              <a:off x="0" y="-19050"/>
              <a:ext cx="5166360" cy="22136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9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41"/>
                <a:buFont typeface="Arial"/>
                <a:buNone/>
              </a:pPr>
              <a:r>
                <a:rPr b="0" i="0" lang="en-US" sz="2041" u="none" cap="none" strike="noStrike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Anchor accountability where the law demands one.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1" name="Google Shape;381;p7"/>
          <p:cNvGrpSpPr/>
          <p:nvPr/>
        </p:nvGrpSpPr>
        <p:grpSpPr>
          <a:xfrm>
            <a:off x="590321" y="8425466"/>
            <a:ext cx="17107357" cy="1240473"/>
            <a:chOff x="0" y="0"/>
            <a:chExt cx="21788120" cy="1579880"/>
          </a:xfrm>
        </p:grpSpPr>
        <p:sp>
          <p:nvSpPr>
            <p:cNvPr id="382" name="Google Shape;382;p7"/>
            <p:cNvSpPr/>
            <p:nvPr/>
          </p:nvSpPr>
          <p:spPr>
            <a:xfrm>
              <a:off x="12700" y="12700"/>
              <a:ext cx="21762720" cy="1554480"/>
            </a:xfrm>
            <a:custGeom>
              <a:rect b="b" l="l" r="r" t="t"/>
              <a:pathLst>
                <a:path extrusionOk="0" h="1554480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1554480"/>
                  </a:lnTo>
                  <a:lnTo>
                    <a:pt x="0" y="1554480"/>
                  </a:lnTo>
                  <a:close/>
                </a:path>
              </a:pathLst>
            </a:custGeom>
            <a:solidFill>
              <a:srgbClr val="6029FA"/>
            </a:solidFill>
            <a:ln>
              <a:noFill/>
            </a:ln>
          </p:spPr>
        </p:sp>
        <p:sp>
          <p:nvSpPr>
            <p:cNvPr id="383" name="Google Shape;383;p7"/>
            <p:cNvSpPr/>
            <p:nvPr/>
          </p:nvSpPr>
          <p:spPr>
            <a:xfrm>
              <a:off x="0" y="0"/>
              <a:ext cx="21788120" cy="1579880"/>
            </a:xfrm>
            <a:custGeom>
              <a:rect b="b" l="l" r="r" t="t"/>
              <a:pathLst>
                <a:path extrusionOk="0" h="1579880" w="21788120">
                  <a:moveTo>
                    <a:pt x="12700" y="0"/>
                  </a:moveTo>
                  <a:lnTo>
                    <a:pt x="21775420" y="0"/>
                  </a:lnTo>
                  <a:cubicBezTo>
                    <a:pt x="21782405" y="0"/>
                    <a:pt x="21788120" y="5715"/>
                    <a:pt x="21788120" y="12700"/>
                  </a:cubicBezTo>
                  <a:lnTo>
                    <a:pt x="21788120" y="1567180"/>
                  </a:lnTo>
                  <a:cubicBezTo>
                    <a:pt x="21788120" y="1574165"/>
                    <a:pt x="21782405" y="1579880"/>
                    <a:pt x="21775420" y="1579880"/>
                  </a:cubicBezTo>
                  <a:lnTo>
                    <a:pt x="12700" y="1579880"/>
                  </a:lnTo>
                  <a:cubicBezTo>
                    <a:pt x="5715" y="1579880"/>
                    <a:pt x="0" y="1574165"/>
                    <a:pt x="0" y="15671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567180"/>
                  </a:lnTo>
                  <a:lnTo>
                    <a:pt x="12700" y="1567180"/>
                  </a:lnTo>
                  <a:lnTo>
                    <a:pt x="12700" y="1554480"/>
                  </a:lnTo>
                  <a:lnTo>
                    <a:pt x="21775420" y="1554480"/>
                  </a:lnTo>
                  <a:lnTo>
                    <a:pt x="21775420" y="1567180"/>
                  </a:lnTo>
                  <a:lnTo>
                    <a:pt x="21762720" y="1567180"/>
                  </a:lnTo>
                  <a:lnTo>
                    <a:pt x="21762720" y="12700"/>
                  </a:lnTo>
                  <a:lnTo>
                    <a:pt x="21775420" y="12700"/>
                  </a:lnTo>
                  <a:lnTo>
                    <a:pt x="2177542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4" name="Google Shape;384;p7"/>
          <p:cNvGrpSpPr/>
          <p:nvPr/>
        </p:nvGrpSpPr>
        <p:grpSpPr>
          <a:xfrm>
            <a:off x="1031068" y="8643346"/>
            <a:ext cx="16225863" cy="797233"/>
            <a:chOff x="0" y="-9525"/>
            <a:chExt cx="20665440" cy="1015365"/>
          </a:xfrm>
        </p:grpSpPr>
        <p:sp>
          <p:nvSpPr>
            <p:cNvPr id="385" name="Google Shape;385;p7"/>
            <p:cNvSpPr/>
            <p:nvPr/>
          </p:nvSpPr>
          <p:spPr>
            <a:xfrm>
              <a:off x="0" y="0"/>
              <a:ext cx="20665439" cy="1005840"/>
            </a:xfrm>
            <a:custGeom>
              <a:rect b="b" l="l" r="r" t="t"/>
              <a:pathLst>
                <a:path extrusionOk="0" h="1005840" w="20665439">
                  <a:moveTo>
                    <a:pt x="0" y="0"/>
                  </a:moveTo>
                  <a:lnTo>
                    <a:pt x="20665439" y="0"/>
                  </a:lnTo>
                  <a:lnTo>
                    <a:pt x="20665439" y="1005840"/>
                  </a:lnTo>
                  <a:lnTo>
                    <a:pt x="0" y="100584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350320" l="0" r="0" t="-350320"/>
              </a:stretch>
            </a:blipFill>
            <a:ln>
              <a:noFill/>
            </a:ln>
          </p:spPr>
        </p:sp>
        <p:sp>
          <p:nvSpPr>
            <p:cNvPr id="386" name="Google Shape;386;p7"/>
            <p:cNvSpPr txBox="1"/>
            <p:nvPr/>
          </p:nvSpPr>
          <p:spPr>
            <a:xfrm>
              <a:off x="0" y="-9525"/>
              <a:ext cx="2066544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55"/>
                <a:buFont typeface="Arial"/>
                <a:buNone/>
              </a:pPr>
              <a:r>
                <a:rPr b="1" i="1" lang="en-US" sz="2355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GOVERN / ASSURE  =  Trusted Evals  +  Searchable Logs  +  Granular Rollback  +  Human Review Queue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000000"/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5" name="Google Shape;395;p8"/>
          <p:cNvGrpSpPr/>
          <p:nvPr/>
        </p:nvGrpSpPr>
        <p:grpSpPr>
          <a:xfrm>
            <a:off x="960120" y="995764"/>
            <a:ext cx="16459200" cy="1404536"/>
            <a:chOff x="0" y="-9525"/>
            <a:chExt cx="21945600" cy="1872715"/>
          </a:xfrm>
        </p:grpSpPr>
        <p:sp>
          <p:nvSpPr>
            <p:cNvPr id="396" name="Google Shape;396;p8"/>
            <p:cNvSpPr/>
            <p:nvPr/>
          </p:nvSpPr>
          <p:spPr>
            <a:xfrm>
              <a:off x="0" y="0"/>
              <a:ext cx="21945600" cy="1863190"/>
            </a:xfrm>
            <a:custGeom>
              <a:rect b="b" l="l" r="r" t="t"/>
              <a:pathLst>
                <a:path extrusionOk="0" h="186319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863190"/>
                  </a:lnTo>
                  <a:lnTo>
                    <a:pt x="0" y="186319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73676" l="0" r="0" t="-185335"/>
              </a:stretch>
            </a:blipFill>
            <a:ln>
              <a:noFill/>
            </a:ln>
          </p:spPr>
        </p:sp>
        <p:sp>
          <p:nvSpPr>
            <p:cNvPr id="397" name="Google Shape;397;p8"/>
            <p:cNvSpPr txBox="1"/>
            <p:nvPr/>
          </p:nvSpPr>
          <p:spPr>
            <a:xfrm>
              <a:off x="0" y="-9525"/>
              <a:ext cx="21945600" cy="18727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699"/>
                <a:buFont typeface="Arial"/>
                <a:buNone/>
              </a:pPr>
              <a:r>
                <a:rPr b="0" i="0" lang="en-US" sz="5699" u="none" cap="none" strike="noStrike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When your agents talk to their agents.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8" name="Google Shape;398;p8"/>
          <p:cNvGrpSpPr/>
          <p:nvPr/>
        </p:nvGrpSpPr>
        <p:grpSpPr>
          <a:xfrm>
            <a:off x="960120" y="2187416"/>
            <a:ext cx="16459200" cy="692944"/>
            <a:chOff x="0" y="-9525"/>
            <a:chExt cx="21945600" cy="923925"/>
          </a:xfrm>
        </p:grpSpPr>
        <p:sp>
          <p:nvSpPr>
            <p:cNvPr id="399" name="Google Shape;399;p8"/>
            <p:cNvSpPr/>
            <p:nvPr/>
          </p:nvSpPr>
          <p:spPr>
            <a:xfrm>
              <a:off x="0" y="0"/>
              <a:ext cx="21945600" cy="914400"/>
            </a:xfrm>
            <a:custGeom>
              <a:rect b="b" l="l" r="r" t="t"/>
              <a:pathLst>
                <a:path extrusionOk="0" h="914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417639" l="0" r="0" t="-417639"/>
              </a:stretch>
            </a:blipFill>
            <a:ln>
              <a:noFill/>
            </a:ln>
          </p:spPr>
        </p:sp>
        <p:sp>
          <p:nvSpPr>
            <p:cNvPr id="400" name="Google Shape;400;p8"/>
            <p:cNvSpPr txBox="1"/>
            <p:nvPr/>
          </p:nvSpPr>
          <p:spPr>
            <a:xfrm>
              <a:off x="0" y="-9525"/>
              <a:ext cx="21945600" cy="923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50"/>
                <a:buFont typeface="Arial"/>
                <a:buNone/>
              </a:pPr>
              <a:r>
                <a:rPr b="0" i="1" lang="en-US" sz="25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Cross-firm operation needs architecture, not goodwill. Three requirements.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1" name="Google Shape;401;p8"/>
          <p:cNvGrpSpPr/>
          <p:nvPr/>
        </p:nvGrpSpPr>
        <p:grpSpPr>
          <a:xfrm>
            <a:off x="960120" y="3559016"/>
            <a:ext cx="822960" cy="1176987"/>
            <a:chOff x="0" y="-9525"/>
            <a:chExt cx="1097280" cy="1569316"/>
          </a:xfrm>
        </p:grpSpPr>
        <p:sp>
          <p:nvSpPr>
            <p:cNvPr id="402" name="Google Shape;402;p8"/>
            <p:cNvSpPr/>
            <p:nvPr/>
          </p:nvSpPr>
          <p:spPr>
            <a:xfrm>
              <a:off x="0" y="0"/>
              <a:ext cx="1097280" cy="1559791"/>
            </a:xfrm>
            <a:custGeom>
              <a:rect b="b" l="l" r="r" t="t"/>
              <a:pathLst>
                <a:path extrusionOk="0" h="1559791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559791"/>
                  </a:lnTo>
                  <a:lnTo>
                    <a:pt x="0" y="1559791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17927" l="-99683" r="-99683" t="0"/>
              </a:stretch>
            </a:blipFill>
            <a:ln>
              <a:noFill/>
            </a:ln>
          </p:spPr>
        </p:sp>
        <p:sp>
          <p:nvSpPr>
            <p:cNvPr id="403" name="Google Shape;403;p8"/>
            <p:cNvSpPr txBox="1"/>
            <p:nvPr/>
          </p:nvSpPr>
          <p:spPr>
            <a:xfrm>
              <a:off x="0" y="-9525"/>
              <a:ext cx="1097280" cy="15693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400"/>
                <a:buFont typeface="Arial"/>
                <a:buNone/>
              </a:pPr>
              <a:r>
                <a:rPr b="1" i="1" lang="en-US" sz="54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4" name="Google Shape;404;p8"/>
          <p:cNvGrpSpPr/>
          <p:nvPr/>
        </p:nvGrpSpPr>
        <p:grpSpPr>
          <a:xfrm>
            <a:off x="1920240" y="3559016"/>
            <a:ext cx="15773400" cy="692944"/>
            <a:chOff x="0" y="-9525"/>
            <a:chExt cx="21031200" cy="923925"/>
          </a:xfrm>
        </p:grpSpPr>
        <p:sp>
          <p:nvSpPr>
            <p:cNvPr id="405" name="Google Shape;405;p8"/>
            <p:cNvSpPr/>
            <p:nvPr/>
          </p:nvSpPr>
          <p:spPr>
            <a:xfrm>
              <a:off x="0" y="0"/>
              <a:ext cx="21031200" cy="914400"/>
            </a:xfrm>
            <a:custGeom>
              <a:rect b="b" l="l" r="r" t="t"/>
              <a:pathLst>
                <a:path extrusionOk="0" h="914400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398189" l="0" r="0" t="-398189"/>
              </a:stretch>
            </a:blipFill>
            <a:ln>
              <a:noFill/>
            </a:ln>
          </p:spPr>
        </p:sp>
        <p:sp>
          <p:nvSpPr>
            <p:cNvPr id="406" name="Google Shape;406;p8"/>
            <p:cNvSpPr txBox="1"/>
            <p:nvPr/>
          </p:nvSpPr>
          <p:spPr>
            <a:xfrm>
              <a:off x="0" y="-9525"/>
              <a:ext cx="21031200" cy="923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6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50"/>
                <a:buFont typeface="Arial"/>
                <a:buNone/>
              </a:pPr>
              <a:r>
                <a:rPr b="1" i="0" lang="en-US" sz="28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 policy-controlled API surface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7" name="Google Shape;407;p8"/>
          <p:cNvGrpSpPr/>
          <p:nvPr/>
        </p:nvGrpSpPr>
        <p:grpSpPr>
          <a:xfrm>
            <a:off x="1920240" y="4183380"/>
            <a:ext cx="15773400" cy="822960"/>
            <a:chOff x="0" y="0"/>
            <a:chExt cx="21031200" cy="1097280"/>
          </a:xfrm>
        </p:grpSpPr>
        <p:sp>
          <p:nvSpPr>
            <p:cNvPr id="408" name="Google Shape;408;p8"/>
            <p:cNvSpPr/>
            <p:nvPr/>
          </p:nvSpPr>
          <p:spPr>
            <a:xfrm>
              <a:off x="0" y="0"/>
              <a:ext cx="21031200" cy="1097280"/>
            </a:xfrm>
            <a:custGeom>
              <a:rect b="b" l="l" r="r" t="t"/>
              <a:pathLst>
                <a:path extrusionOk="0" h="1097280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1097280"/>
                  </a:lnTo>
                  <a:lnTo>
                    <a:pt x="0" y="10972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323469" l="0" r="0" t="-323469"/>
              </a:stretch>
            </a:blipFill>
            <a:ln>
              <a:noFill/>
            </a:ln>
          </p:spPr>
        </p:sp>
        <p:sp>
          <p:nvSpPr>
            <p:cNvPr id="409" name="Google Shape;409;p8"/>
            <p:cNvSpPr txBox="1"/>
            <p:nvPr/>
          </p:nvSpPr>
          <p:spPr>
            <a:xfrm>
              <a:off x="0" y="0"/>
              <a:ext cx="21031200" cy="10972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External agents get brokered, scoped access. Treat them like API consumers: credentials, rate limits, action whitelists, kill-switch authority.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0" name="Google Shape;410;p8"/>
          <p:cNvGrpSpPr/>
          <p:nvPr/>
        </p:nvGrpSpPr>
        <p:grpSpPr>
          <a:xfrm>
            <a:off x="960120" y="5136356"/>
            <a:ext cx="822960" cy="1176987"/>
            <a:chOff x="0" y="-9525"/>
            <a:chExt cx="1097280" cy="1569316"/>
          </a:xfrm>
        </p:grpSpPr>
        <p:sp>
          <p:nvSpPr>
            <p:cNvPr id="411" name="Google Shape;411;p8"/>
            <p:cNvSpPr/>
            <p:nvPr/>
          </p:nvSpPr>
          <p:spPr>
            <a:xfrm>
              <a:off x="0" y="0"/>
              <a:ext cx="1097280" cy="1559791"/>
            </a:xfrm>
            <a:custGeom>
              <a:rect b="b" l="l" r="r" t="t"/>
              <a:pathLst>
                <a:path extrusionOk="0" h="1559791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559791"/>
                  </a:lnTo>
                  <a:lnTo>
                    <a:pt x="0" y="1559791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17927" l="-99683" r="-99683" t="0"/>
              </a:stretch>
            </a:blipFill>
            <a:ln>
              <a:noFill/>
            </a:ln>
          </p:spPr>
        </p:sp>
        <p:sp>
          <p:nvSpPr>
            <p:cNvPr id="412" name="Google Shape;412;p8"/>
            <p:cNvSpPr txBox="1"/>
            <p:nvPr/>
          </p:nvSpPr>
          <p:spPr>
            <a:xfrm>
              <a:off x="0" y="-9525"/>
              <a:ext cx="1097280" cy="15693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400"/>
                <a:buFont typeface="Arial"/>
                <a:buNone/>
              </a:pPr>
              <a:r>
                <a:rPr b="1" i="1" lang="en-US" sz="54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3" name="Google Shape;413;p8"/>
          <p:cNvGrpSpPr/>
          <p:nvPr/>
        </p:nvGrpSpPr>
        <p:grpSpPr>
          <a:xfrm>
            <a:off x="1920240" y="5136356"/>
            <a:ext cx="15773400" cy="692944"/>
            <a:chOff x="0" y="-9525"/>
            <a:chExt cx="21031200" cy="923925"/>
          </a:xfrm>
        </p:grpSpPr>
        <p:sp>
          <p:nvSpPr>
            <p:cNvPr id="414" name="Google Shape;414;p8"/>
            <p:cNvSpPr/>
            <p:nvPr/>
          </p:nvSpPr>
          <p:spPr>
            <a:xfrm>
              <a:off x="0" y="0"/>
              <a:ext cx="21031200" cy="914400"/>
            </a:xfrm>
            <a:custGeom>
              <a:rect b="b" l="l" r="r" t="t"/>
              <a:pathLst>
                <a:path extrusionOk="0" h="914400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398189" l="0" r="0" t="-398189"/>
              </a:stretch>
            </a:blipFill>
            <a:ln>
              <a:noFill/>
            </a:ln>
          </p:spPr>
        </p:sp>
        <p:sp>
          <p:nvSpPr>
            <p:cNvPr id="415" name="Google Shape;415;p8"/>
            <p:cNvSpPr txBox="1"/>
            <p:nvPr/>
          </p:nvSpPr>
          <p:spPr>
            <a:xfrm>
              <a:off x="0" y="-9525"/>
              <a:ext cx="21031200" cy="923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6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50"/>
                <a:buFont typeface="Arial"/>
                <a:buNone/>
              </a:pPr>
              <a:r>
                <a:rPr b="1" i="0" lang="en-US" sz="28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Data-object metadata that travels with the data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6" name="Google Shape;416;p8"/>
          <p:cNvGrpSpPr/>
          <p:nvPr/>
        </p:nvGrpSpPr>
        <p:grpSpPr>
          <a:xfrm>
            <a:off x="1920240" y="5760720"/>
            <a:ext cx="15773400" cy="822960"/>
            <a:chOff x="0" y="0"/>
            <a:chExt cx="21031200" cy="1097280"/>
          </a:xfrm>
        </p:grpSpPr>
        <p:sp>
          <p:nvSpPr>
            <p:cNvPr id="417" name="Google Shape;417;p8"/>
            <p:cNvSpPr/>
            <p:nvPr/>
          </p:nvSpPr>
          <p:spPr>
            <a:xfrm>
              <a:off x="0" y="0"/>
              <a:ext cx="21031200" cy="1097280"/>
            </a:xfrm>
            <a:custGeom>
              <a:rect b="b" l="l" r="r" t="t"/>
              <a:pathLst>
                <a:path extrusionOk="0" h="1097280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1097280"/>
                  </a:lnTo>
                  <a:lnTo>
                    <a:pt x="0" y="10972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323469" l="0" r="0" t="-323469"/>
              </a:stretch>
            </a:blipFill>
            <a:ln>
              <a:noFill/>
            </a:ln>
          </p:spPr>
        </p:sp>
        <p:sp>
          <p:nvSpPr>
            <p:cNvPr id="418" name="Google Shape;418;p8"/>
            <p:cNvSpPr txBox="1"/>
            <p:nvPr/>
          </p:nvSpPr>
          <p:spPr>
            <a:xfrm>
              <a:off x="0" y="0"/>
              <a:ext cx="21031200" cy="10972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What it is, who issued it, how it may be used, what happens if it's wrong. The Six Questions, expressed as machine-readable terms.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9" name="Google Shape;419;p8"/>
          <p:cNvGrpSpPr/>
          <p:nvPr/>
        </p:nvGrpSpPr>
        <p:grpSpPr>
          <a:xfrm>
            <a:off x="960120" y="6713696"/>
            <a:ext cx="822960" cy="1176987"/>
            <a:chOff x="0" y="-9525"/>
            <a:chExt cx="1097280" cy="1569316"/>
          </a:xfrm>
        </p:grpSpPr>
        <p:sp>
          <p:nvSpPr>
            <p:cNvPr id="420" name="Google Shape;420;p8"/>
            <p:cNvSpPr/>
            <p:nvPr/>
          </p:nvSpPr>
          <p:spPr>
            <a:xfrm>
              <a:off x="0" y="0"/>
              <a:ext cx="1097280" cy="1559791"/>
            </a:xfrm>
            <a:custGeom>
              <a:rect b="b" l="l" r="r" t="t"/>
              <a:pathLst>
                <a:path extrusionOk="0" h="1559791" w="1097280">
                  <a:moveTo>
                    <a:pt x="0" y="0"/>
                  </a:moveTo>
                  <a:lnTo>
                    <a:pt x="1097280" y="0"/>
                  </a:lnTo>
                  <a:lnTo>
                    <a:pt x="1097280" y="1559791"/>
                  </a:lnTo>
                  <a:lnTo>
                    <a:pt x="0" y="1559791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17927" l="-99683" r="-99683" t="0"/>
              </a:stretch>
            </a:blipFill>
            <a:ln>
              <a:noFill/>
            </a:ln>
          </p:spPr>
        </p:sp>
        <p:sp>
          <p:nvSpPr>
            <p:cNvPr id="421" name="Google Shape;421;p8"/>
            <p:cNvSpPr txBox="1"/>
            <p:nvPr/>
          </p:nvSpPr>
          <p:spPr>
            <a:xfrm>
              <a:off x="0" y="-9525"/>
              <a:ext cx="1097280" cy="15693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400"/>
                <a:buFont typeface="Arial"/>
                <a:buNone/>
              </a:pPr>
              <a:r>
                <a:rPr b="1" i="1" lang="en-US" sz="54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2" name="Google Shape;422;p8"/>
          <p:cNvGrpSpPr/>
          <p:nvPr/>
        </p:nvGrpSpPr>
        <p:grpSpPr>
          <a:xfrm>
            <a:off x="1920240" y="6713696"/>
            <a:ext cx="15773400" cy="692944"/>
            <a:chOff x="0" y="-9525"/>
            <a:chExt cx="21031200" cy="923925"/>
          </a:xfrm>
        </p:grpSpPr>
        <p:sp>
          <p:nvSpPr>
            <p:cNvPr id="423" name="Google Shape;423;p8"/>
            <p:cNvSpPr/>
            <p:nvPr/>
          </p:nvSpPr>
          <p:spPr>
            <a:xfrm>
              <a:off x="0" y="0"/>
              <a:ext cx="21031200" cy="914400"/>
            </a:xfrm>
            <a:custGeom>
              <a:rect b="b" l="l" r="r" t="t"/>
              <a:pathLst>
                <a:path extrusionOk="0" h="914400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398189" l="0" r="0" t="-398189"/>
              </a:stretch>
            </a:blipFill>
            <a:ln>
              <a:noFill/>
            </a:ln>
          </p:spPr>
        </p:sp>
        <p:sp>
          <p:nvSpPr>
            <p:cNvPr id="424" name="Google Shape;424;p8"/>
            <p:cNvSpPr txBox="1"/>
            <p:nvPr/>
          </p:nvSpPr>
          <p:spPr>
            <a:xfrm>
              <a:off x="0" y="-9525"/>
              <a:ext cx="21031200" cy="923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6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50"/>
                <a:buFont typeface="Arial"/>
                <a:buNone/>
              </a:pPr>
              <a:r>
                <a:rPr b="1" i="0" lang="en-US" sz="28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 liability framework codesigned in advance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5" name="Google Shape;425;p8"/>
          <p:cNvGrpSpPr/>
          <p:nvPr/>
        </p:nvGrpSpPr>
        <p:grpSpPr>
          <a:xfrm>
            <a:off x="1920240" y="7338060"/>
            <a:ext cx="15773400" cy="822960"/>
            <a:chOff x="0" y="0"/>
            <a:chExt cx="21031200" cy="1097280"/>
          </a:xfrm>
        </p:grpSpPr>
        <p:sp>
          <p:nvSpPr>
            <p:cNvPr id="426" name="Google Shape;426;p8"/>
            <p:cNvSpPr/>
            <p:nvPr/>
          </p:nvSpPr>
          <p:spPr>
            <a:xfrm>
              <a:off x="0" y="0"/>
              <a:ext cx="21031200" cy="1097280"/>
            </a:xfrm>
            <a:custGeom>
              <a:rect b="b" l="l" r="r" t="t"/>
              <a:pathLst>
                <a:path extrusionOk="0" h="1097280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1097280"/>
                  </a:lnTo>
                  <a:lnTo>
                    <a:pt x="0" y="10972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323469" l="0" r="0" t="-323469"/>
              </a:stretch>
            </a:blipFill>
            <a:ln>
              <a:noFill/>
            </a:ln>
          </p:spPr>
        </p:sp>
        <p:sp>
          <p:nvSpPr>
            <p:cNvPr id="427" name="Google Shape;427;p8"/>
            <p:cNvSpPr txBox="1"/>
            <p:nvPr/>
          </p:nvSpPr>
          <p:spPr>
            <a:xfrm>
              <a:off x="0" y="0"/>
              <a:ext cx="21031200" cy="10972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Error budgets, mitigation paths, arbitration mechanisms — agreed before any agent transacts. Not in court.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8" name="Google Shape;428;p8"/>
          <p:cNvGrpSpPr/>
          <p:nvPr/>
        </p:nvGrpSpPr>
        <p:grpSpPr>
          <a:xfrm>
            <a:off x="973455" y="8570595"/>
            <a:ext cx="16341090" cy="1184910"/>
            <a:chOff x="0" y="0"/>
            <a:chExt cx="21788120" cy="1579880"/>
          </a:xfrm>
        </p:grpSpPr>
        <p:sp>
          <p:nvSpPr>
            <p:cNvPr id="429" name="Google Shape;429;p8"/>
            <p:cNvSpPr/>
            <p:nvPr/>
          </p:nvSpPr>
          <p:spPr>
            <a:xfrm>
              <a:off x="12700" y="12700"/>
              <a:ext cx="21762720" cy="1554480"/>
            </a:xfrm>
            <a:custGeom>
              <a:rect b="b" l="l" r="r" t="t"/>
              <a:pathLst>
                <a:path extrusionOk="0" h="1554480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1554480"/>
                  </a:lnTo>
                  <a:lnTo>
                    <a:pt x="0" y="1554480"/>
                  </a:lnTo>
                  <a:close/>
                </a:path>
              </a:pathLst>
            </a:custGeom>
            <a:solidFill>
              <a:srgbClr val="6029FA"/>
            </a:solidFill>
            <a:ln>
              <a:noFill/>
            </a:ln>
          </p:spPr>
        </p:sp>
        <p:sp>
          <p:nvSpPr>
            <p:cNvPr id="430" name="Google Shape;430;p8"/>
            <p:cNvSpPr/>
            <p:nvPr/>
          </p:nvSpPr>
          <p:spPr>
            <a:xfrm>
              <a:off x="0" y="0"/>
              <a:ext cx="21788120" cy="1579880"/>
            </a:xfrm>
            <a:custGeom>
              <a:rect b="b" l="l" r="r" t="t"/>
              <a:pathLst>
                <a:path extrusionOk="0" h="1579880" w="21788120">
                  <a:moveTo>
                    <a:pt x="12700" y="0"/>
                  </a:moveTo>
                  <a:lnTo>
                    <a:pt x="21775420" y="0"/>
                  </a:lnTo>
                  <a:cubicBezTo>
                    <a:pt x="21782405" y="0"/>
                    <a:pt x="21788120" y="5715"/>
                    <a:pt x="21788120" y="12700"/>
                  </a:cubicBezTo>
                  <a:lnTo>
                    <a:pt x="21788120" y="1567180"/>
                  </a:lnTo>
                  <a:cubicBezTo>
                    <a:pt x="21788120" y="1574165"/>
                    <a:pt x="21782405" y="1579880"/>
                    <a:pt x="21775420" y="1579880"/>
                  </a:cubicBezTo>
                  <a:lnTo>
                    <a:pt x="12700" y="1579880"/>
                  </a:lnTo>
                  <a:cubicBezTo>
                    <a:pt x="5715" y="1579880"/>
                    <a:pt x="0" y="1574165"/>
                    <a:pt x="0" y="15671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567180"/>
                  </a:lnTo>
                  <a:lnTo>
                    <a:pt x="12700" y="1567180"/>
                  </a:lnTo>
                  <a:lnTo>
                    <a:pt x="12700" y="1554480"/>
                  </a:lnTo>
                  <a:lnTo>
                    <a:pt x="21775420" y="1554480"/>
                  </a:lnTo>
                  <a:lnTo>
                    <a:pt x="21775420" y="1567180"/>
                  </a:lnTo>
                  <a:lnTo>
                    <a:pt x="21762720" y="1567180"/>
                  </a:lnTo>
                  <a:lnTo>
                    <a:pt x="21762720" y="12700"/>
                  </a:lnTo>
                  <a:lnTo>
                    <a:pt x="21775420" y="12700"/>
                  </a:lnTo>
                  <a:lnTo>
                    <a:pt x="2177542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1" name="Google Shape;431;p8"/>
          <p:cNvGrpSpPr/>
          <p:nvPr/>
        </p:nvGrpSpPr>
        <p:grpSpPr>
          <a:xfrm>
            <a:off x="2044982" y="8496084"/>
            <a:ext cx="14198035" cy="1326787"/>
            <a:chOff x="0" y="-9525"/>
            <a:chExt cx="18930714" cy="1769049"/>
          </a:xfrm>
        </p:grpSpPr>
        <p:sp>
          <p:nvSpPr>
            <p:cNvPr id="432" name="Google Shape;432;p8"/>
            <p:cNvSpPr/>
            <p:nvPr/>
          </p:nvSpPr>
          <p:spPr>
            <a:xfrm>
              <a:off x="0" y="0"/>
              <a:ext cx="18930714" cy="1759524"/>
            </a:xfrm>
            <a:custGeom>
              <a:rect b="b" l="l" r="r" t="t"/>
              <a:pathLst>
                <a:path extrusionOk="0" h="1759524" w="18930714">
                  <a:moveTo>
                    <a:pt x="0" y="0"/>
                  </a:moveTo>
                  <a:lnTo>
                    <a:pt x="18930714" y="0"/>
                  </a:lnTo>
                  <a:lnTo>
                    <a:pt x="18930714" y="1759524"/>
                  </a:lnTo>
                  <a:lnTo>
                    <a:pt x="0" y="1759524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69581" l="0" r="-14958" t="-212416"/>
              </a:stretch>
            </a:blipFill>
            <a:ln>
              <a:noFill/>
            </a:ln>
          </p:spPr>
        </p:sp>
        <p:sp>
          <p:nvSpPr>
            <p:cNvPr id="433" name="Google Shape;433;p8"/>
            <p:cNvSpPr txBox="1"/>
            <p:nvPr/>
          </p:nvSpPr>
          <p:spPr>
            <a:xfrm>
              <a:off x="0" y="-9525"/>
              <a:ext cx="18930714" cy="17690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599"/>
                <a:buFont typeface="Arial"/>
                <a:buNone/>
              </a:pPr>
              <a:r>
                <a:rPr b="1" i="1" lang="en-US" sz="35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Accountability, not capability,  becomes the scarce resource. The most trusted accountability stack is the new Value Moat.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2" name="Google Shape;442;p9"/>
          <p:cNvGrpSpPr/>
          <p:nvPr/>
        </p:nvGrpSpPr>
        <p:grpSpPr>
          <a:xfrm>
            <a:off x="950595" y="894873"/>
            <a:ext cx="16459200" cy="1848327"/>
            <a:chOff x="0" y="-9525"/>
            <a:chExt cx="21945600" cy="2464435"/>
          </a:xfrm>
        </p:grpSpPr>
        <p:sp>
          <p:nvSpPr>
            <p:cNvPr id="443" name="Google Shape;443;p9"/>
            <p:cNvSpPr/>
            <p:nvPr/>
          </p:nvSpPr>
          <p:spPr>
            <a:xfrm>
              <a:off x="0" y="0"/>
              <a:ext cx="21945600" cy="2454910"/>
            </a:xfrm>
            <a:custGeom>
              <a:rect b="b" l="l" r="r" t="t"/>
              <a:pathLst>
                <a:path extrusionOk="0" h="245491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454910"/>
                  </a:lnTo>
                  <a:lnTo>
                    <a:pt x="0" y="245491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07709" l="0" r="0" t="-140662"/>
              </a:stretch>
            </a:blipFill>
            <a:ln>
              <a:noFill/>
            </a:ln>
          </p:spPr>
        </p:sp>
        <p:sp>
          <p:nvSpPr>
            <p:cNvPr id="444" name="Google Shape;444;p9"/>
            <p:cNvSpPr txBox="1"/>
            <p:nvPr/>
          </p:nvSpPr>
          <p:spPr>
            <a:xfrm>
              <a:off x="0" y="-9525"/>
              <a:ext cx="21945600" cy="2464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500"/>
                <a:buFont typeface="Arial"/>
                <a:buNone/>
              </a:pPr>
              <a:r>
                <a:rPr b="0" i="0" lang="en-US" sz="7500" u="none" cap="none" strike="noStrike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The Self-Disruption Probe.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5" name="Google Shape;445;p9"/>
          <p:cNvGrpSpPr/>
          <p:nvPr/>
        </p:nvGrpSpPr>
        <p:grpSpPr>
          <a:xfrm>
            <a:off x="960120" y="2393156"/>
            <a:ext cx="16459200" cy="692944"/>
            <a:chOff x="0" y="-9525"/>
            <a:chExt cx="21945600" cy="923925"/>
          </a:xfrm>
        </p:grpSpPr>
        <p:sp>
          <p:nvSpPr>
            <p:cNvPr id="446" name="Google Shape;446;p9"/>
            <p:cNvSpPr/>
            <p:nvPr/>
          </p:nvSpPr>
          <p:spPr>
            <a:xfrm>
              <a:off x="0" y="0"/>
              <a:ext cx="21945600" cy="914400"/>
            </a:xfrm>
            <a:custGeom>
              <a:rect b="b" l="l" r="r" t="t"/>
              <a:pathLst>
                <a:path extrusionOk="0" h="914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417639" l="0" r="0" t="-417639"/>
              </a:stretch>
            </a:blipFill>
            <a:ln>
              <a:noFill/>
            </a:ln>
          </p:spPr>
        </p:sp>
        <p:sp>
          <p:nvSpPr>
            <p:cNvPr id="447" name="Google Shape;447;p9"/>
            <p:cNvSpPr txBox="1"/>
            <p:nvPr/>
          </p:nvSpPr>
          <p:spPr>
            <a:xfrm>
              <a:off x="0" y="-9525"/>
              <a:ext cx="21945600" cy="923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50"/>
                <a:buFont typeface="Arial"/>
                <a:buNone/>
              </a:pPr>
              <a:r>
                <a:rPr b="0" i="1" lang="en-US" sz="25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 permanent question, running 24/7 at the SENSE layer of your Stack.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8" name="Google Shape;448;p9"/>
          <p:cNvGrpSpPr/>
          <p:nvPr/>
        </p:nvGrpSpPr>
        <p:grpSpPr>
          <a:xfrm>
            <a:off x="950595" y="3693795"/>
            <a:ext cx="16341090" cy="2213610"/>
            <a:chOff x="0" y="0"/>
            <a:chExt cx="21788120" cy="2951480"/>
          </a:xfrm>
        </p:grpSpPr>
        <p:sp>
          <p:nvSpPr>
            <p:cNvPr id="449" name="Google Shape;449;p9"/>
            <p:cNvSpPr/>
            <p:nvPr/>
          </p:nvSpPr>
          <p:spPr>
            <a:xfrm>
              <a:off x="12700" y="12700"/>
              <a:ext cx="21762720" cy="2926080"/>
            </a:xfrm>
            <a:custGeom>
              <a:rect b="b" l="l" r="r" t="t"/>
              <a:pathLst>
                <a:path extrusionOk="0" h="2926080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2926080"/>
                  </a:lnTo>
                  <a:lnTo>
                    <a:pt x="0" y="2926080"/>
                  </a:lnTo>
                  <a:close/>
                </a:path>
              </a:pathLst>
            </a:custGeom>
            <a:solidFill>
              <a:srgbClr val="6029FA"/>
            </a:solidFill>
            <a:ln>
              <a:noFill/>
            </a:ln>
          </p:spPr>
        </p:sp>
        <p:sp>
          <p:nvSpPr>
            <p:cNvPr id="450" name="Google Shape;450;p9"/>
            <p:cNvSpPr/>
            <p:nvPr/>
          </p:nvSpPr>
          <p:spPr>
            <a:xfrm>
              <a:off x="0" y="0"/>
              <a:ext cx="21788120" cy="2951480"/>
            </a:xfrm>
            <a:custGeom>
              <a:rect b="b" l="l" r="r" t="t"/>
              <a:pathLst>
                <a:path extrusionOk="0" h="2951480" w="21788120">
                  <a:moveTo>
                    <a:pt x="12700" y="0"/>
                  </a:moveTo>
                  <a:lnTo>
                    <a:pt x="21775420" y="0"/>
                  </a:lnTo>
                  <a:cubicBezTo>
                    <a:pt x="21782405" y="0"/>
                    <a:pt x="21788120" y="5715"/>
                    <a:pt x="21788120" y="12700"/>
                  </a:cubicBezTo>
                  <a:lnTo>
                    <a:pt x="21788120" y="2938780"/>
                  </a:lnTo>
                  <a:cubicBezTo>
                    <a:pt x="21788120" y="2945765"/>
                    <a:pt x="21782405" y="2951480"/>
                    <a:pt x="21775420" y="2951480"/>
                  </a:cubicBezTo>
                  <a:lnTo>
                    <a:pt x="12700" y="2951480"/>
                  </a:lnTo>
                  <a:cubicBezTo>
                    <a:pt x="5715" y="2951480"/>
                    <a:pt x="0" y="2945765"/>
                    <a:pt x="0" y="293878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2938780"/>
                  </a:lnTo>
                  <a:lnTo>
                    <a:pt x="12700" y="2938780"/>
                  </a:lnTo>
                  <a:lnTo>
                    <a:pt x="12700" y="2926080"/>
                  </a:lnTo>
                  <a:lnTo>
                    <a:pt x="21775420" y="2926080"/>
                  </a:lnTo>
                  <a:lnTo>
                    <a:pt x="21775420" y="2938780"/>
                  </a:lnTo>
                  <a:lnTo>
                    <a:pt x="21762720" y="2938780"/>
                  </a:lnTo>
                  <a:lnTo>
                    <a:pt x="21762720" y="12700"/>
                  </a:lnTo>
                  <a:lnTo>
                    <a:pt x="21775420" y="12700"/>
                  </a:lnTo>
                  <a:lnTo>
                    <a:pt x="2177542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EDE5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1" name="Google Shape;451;p9"/>
          <p:cNvGrpSpPr/>
          <p:nvPr/>
        </p:nvGrpSpPr>
        <p:grpSpPr>
          <a:xfrm>
            <a:off x="1508760" y="3970496"/>
            <a:ext cx="15224760" cy="1653064"/>
            <a:chOff x="0" y="-9525"/>
            <a:chExt cx="20299680" cy="2204085"/>
          </a:xfrm>
        </p:grpSpPr>
        <p:sp>
          <p:nvSpPr>
            <p:cNvPr id="452" name="Google Shape;452;p9"/>
            <p:cNvSpPr/>
            <p:nvPr/>
          </p:nvSpPr>
          <p:spPr>
            <a:xfrm>
              <a:off x="0" y="0"/>
              <a:ext cx="20299680" cy="2194560"/>
            </a:xfrm>
            <a:custGeom>
              <a:rect b="b" l="l" r="r" t="t"/>
              <a:pathLst>
                <a:path extrusionOk="0" h="2194560" w="20299680">
                  <a:moveTo>
                    <a:pt x="0" y="0"/>
                  </a:moveTo>
                  <a:lnTo>
                    <a:pt x="20299680" y="0"/>
                  </a:lnTo>
                  <a:lnTo>
                    <a:pt x="20299680" y="2194560"/>
                  </a:lnTo>
                  <a:lnTo>
                    <a:pt x="0" y="219456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30232" l="0" r="0" t="-130232"/>
              </a:stretch>
            </a:blipFill>
            <a:ln>
              <a:noFill/>
            </a:ln>
          </p:spPr>
        </p:sp>
        <p:sp>
          <p:nvSpPr>
            <p:cNvPr id="453" name="Google Shape;453;p9"/>
            <p:cNvSpPr txBox="1"/>
            <p:nvPr/>
          </p:nvSpPr>
          <p:spPr>
            <a:xfrm>
              <a:off x="0" y="-9525"/>
              <a:ext cx="20299680" cy="22040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1" lang="en-US" sz="36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“Could a 3-person team with agents rebuild our highest-margin business in 90 days?”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4" name="Google Shape;454;p9"/>
          <p:cNvGrpSpPr/>
          <p:nvPr/>
        </p:nvGrpSpPr>
        <p:grpSpPr>
          <a:xfrm>
            <a:off x="960120" y="6439376"/>
            <a:ext cx="8229600" cy="487204"/>
            <a:chOff x="0" y="-9525"/>
            <a:chExt cx="10972800" cy="649605"/>
          </a:xfrm>
        </p:grpSpPr>
        <p:sp>
          <p:nvSpPr>
            <p:cNvPr id="455" name="Google Shape;455;p9"/>
            <p:cNvSpPr/>
            <p:nvPr/>
          </p:nvSpPr>
          <p:spPr>
            <a:xfrm>
              <a:off x="0" y="0"/>
              <a:ext cx="10972800" cy="640080"/>
            </a:xfrm>
            <a:custGeom>
              <a:rect b="b" l="l" r="r" t="t"/>
              <a:pathLst>
                <a:path extrusionOk="0" h="64008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640080"/>
                  </a:lnTo>
                  <a:lnTo>
                    <a:pt x="0" y="6400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284046" l="0" r="0" t="-284046"/>
              </a:stretch>
            </a:blipFill>
            <a:ln>
              <a:noFill/>
            </a:ln>
          </p:spPr>
        </p:sp>
        <p:sp>
          <p:nvSpPr>
            <p:cNvPr id="456" name="Google Shape;456;p9"/>
            <p:cNvSpPr txBox="1"/>
            <p:nvPr/>
          </p:nvSpPr>
          <p:spPr>
            <a:xfrm>
              <a:off x="0" y="-9525"/>
              <a:ext cx="10972800" cy="6496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1" i="0" lang="en-US" sz="16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HOW IT WORKS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7" name="Google Shape;457;p9"/>
          <p:cNvGrpSpPr/>
          <p:nvPr/>
        </p:nvGrpSpPr>
        <p:grpSpPr>
          <a:xfrm>
            <a:off x="960120" y="6919436"/>
            <a:ext cx="7818120" cy="1927384"/>
            <a:chOff x="0" y="-9525"/>
            <a:chExt cx="10424160" cy="2569845"/>
          </a:xfrm>
        </p:grpSpPr>
        <p:sp>
          <p:nvSpPr>
            <p:cNvPr id="458" name="Google Shape;458;p9"/>
            <p:cNvSpPr/>
            <p:nvPr/>
          </p:nvSpPr>
          <p:spPr>
            <a:xfrm>
              <a:off x="0" y="0"/>
              <a:ext cx="10424160" cy="2560320"/>
            </a:xfrm>
            <a:custGeom>
              <a:rect b="b" l="l" r="r" t="t"/>
              <a:pathLst>
                <a:path extrusionOk="0" h="2560320" w="10424160">
                  <a:moveTo>
                    <a:pt x="0" y="0"/>
                  </a:moveTo>
                  <a:lnTo>
                    <a:pt x="10424160" y="0"/>
                  </a:lnTo>
                  <a:lnTo>
                    <a:pt x="10424160" y="2560320"/>
                  </a:lnTo>
                  <a:lnTo>
                    <a:pt x="0" y="256032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29330" l="0" r="0" t="-29330"/>
              </a:stretch>
            </a:blipFill>
            <a:ln>
              <a:noFill/>
            </a:ln>
          </p:spPr>
        </p:sp>
        <p:sp>
          <p:nvSpPr>
            <p:cNvPr id="459" name="Google Shape;459;p9"/>
            <p:cNvSpPr txBox="1"/>
            <p:nvPr/>
          </p:nvSpPr>
          <p:spPr>
            <a:xfrm>
              <a:off x="0" y="-9525"/>
              <a:ext cx="10424160" cy="25698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50"/>
                <a:buFont typeface="Arial"/>
                <a:buNone/>
              </a:pPr>
              <a:r>
                <a:rPr b="0" i="0" lang="en-US" sz="19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Environmental Intelligence Agents continuously run shadow simulations of AI-native competitors against your highest-margin functions — modeling staffing, cost structure, execution speed.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0" name="Google Shape;460;p9"/>
          <p:cNvGrpSpPr/>
          <p:nvPr/>
        </p:nvGrpSpPr>
        <p:grpSpPr>
          <a:xfrm>
            <a:off x="9738360" y="6439376"/>
            <a:ext cx="8229600" cy="487204"/>
            <a:chOff x="0" y="-9525"/>
            <a:chExt cx="10972800" cy="649605"/>
          </a:xfrm>
        </p:grpSpPr>
        <p:sp>
          <p:nvSpPr>
            <p:cNvPr id="461" name="Google Shape;461;p9"/>
            <p:cNvSpPr/>
            <p:nvPr/>
          </p:nvSpPr>
          <p:spPr>
            <a:xfrm>
              <a:off x="0" y="0"/>
              <a:ext cx="10972800" cy="640080"/>
            </a:xfrm>
            <a:custGeom>
              <a:rect b="b" l="l" r="r" t="t"/>
              <a:pathLst>
                <a:path extrusionOk="0" h="64008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640080"/>
                  </a:lnTo>
                  <a:lnTo>
                    <a:pt x="0" y="6400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284046" l="0" r="0" t="-284046"/>
              </a:stretch>
            </a:blipFill>
            <a:ln>
              <a:noFill/>
            </a:ln>
          </p:spPr>
        </p:sp>
        <p:sp>
          <p:nvSpPr>
            <p:cNvPr id="462" name="Google Shape;462;p9"/>
            <p:cNvSpPr txBox="1"/>
            <p:nvPr/>
          </p:nvSpPr>
          <p:spPr>
            <a:xfrm>
              <a:off x="0" y="-9525"/>
              <a:ext cx="10972800" cy="6496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1" i="0" lang="en-US" sz="16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WHAT TRIGGERS THE ALERT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3" name="Google Shape;463;p9"/>
          <p:cNvGrpSpPr/>
          <p:nvPr/>
        </p:nvGrpSpPr>
        <p:grpSpPr>
          <a:xfrm>
            <a:off x="9738360" y="6919436"/>
            <a:ext cx="7818120" cy="1927384"/>
            <a:chOff x="0" y="-9525"/>
            <a:chExt cx="10424160" cy="2569845"/>
          </a:xfrm>
        </p:grpSpPr>
        <p:sp>
          <p:nvSpPr>
            <p:cNvPr id="464" name="Google Shape;464;p9"/>
            <p:cNvSpPr/>
            <p:nvPr/>
          </p:nvSpPr>
          <p:spPr>
            <a:xfrm>
              <a:off x="0" y="0"/>
              <a:ext cx="10424160" cy="2560320"/>
            </a:xfrm>
            <a:custGeom>
              <a:rect b="b" l="l" r="r" t="t"/>
              <a:pathLst>
                <a:path extrusionOk="0" h="2560320" w="10424160">
                  <a:moveTo>
                    <a:pt x="0" y="0"/>
                  </a:moveTo>
                  <a:lnTo>
                    <a:pt x="10424160" y="0"/>
                  </a:lnTo>
                  <a:lnTo>
                    <a:pt x="10424160" y="2560320"/>
                  </a:lnTo>
                  <a:lnTo>
                    <a:pt x="0" y="256032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29330" l="0" r="0" t="-29330"/>
              </a:stretch>
            </a:blipFill>
            <a:ln>
              <a:noFill/>
            </a:ln>
          </p:spPr>
        </p:sp>
        <p:sp>
          <p:nvSpPr>
            <p:cNvPr id="465" name="Google Shape;465;p9"/>
            <p:cNvSpPr txBox="1"/>
            <p:nvPr/>
          </p:nvSpPr>
          <p:spPr>
            <a:xfrm>
              <a:off x="0" y="-9525"/>
              <a:ext cx="10424160" cy="25698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50"/>
                <a:buFont typeface="Arial"/>
                <a:buNone/>
              </a:pPr>
              <a:r>
                <a:rPr b="0" i="0" lang="en-US" sz="19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If a shadow model can replicate a function at 30%+ lower cost with 50%+ fewer humans, the alert fires. The flagged function becomes the next Edge Twin candidate.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4" name="Google Shape;474;p10"/>
          <p:cNvGrpSpPr/>
          <p:nvPr/>
        </p:nvGrpSpPr>
        <p:grpSpPr>
          <a:xfrm>
            <a:off x="950595" y="678656"/>
            <a:ext cx="16459200" cy="1848327"/>
            <a:chOff x="0" y="-9525"/>
            <a:chExt cx="21945600" cy="2464435"/>
          </a:xfrm>
        </p:grpSpPr>
        <p:sp>
          <p:nvSpPr>
            <p:cNvPr id="475" name="Google Shape;475;p10"/>
            <p:cNvSpPr/>
            <p:nvPr/>
          </p:nvSpPr>
          <p:spPr>
            <a:xfrm>
              <a:off x="0" y="0"/>
              <a:ext cx="21945600" cy="2454910"/>
            </a:xfrm>
            <a:custGeom>
              <a:rect b="b" l="l" r="r" t="t"/>
              <a:pathLst>
                <a:path extrusionOk="0" h="245491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454910"/>
                  </a:lnTo>
                  <a:lnTo>
                    <a:pt x="0" y="245491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07709" l="0" r="0" t="-140662"/>
              </a:stretch>
            </a:blipFill>
            <a:ln>
              <a:noFill/>
            </a:ln>
          </p:spPr>
        </p:sp>
        <p:sp>
          <p:nvSpPr>
            <p:cNvPr id="476" name="Google Shape;476;p10"/>
            <p:cNvSpPr txBox="1"/>
            <p:nvPr/>
          </p:nvSpPr>
          <p:spPr>
            <a:xfrm>
              <a:off x="0" y="-9525"/>
              <a:ext cx="21945600" cy="2464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500"/>
                <a:buFont typeface="Arial"/>
                <a:buNone/>
              </a:pPr>
              <a:r>
                <a:rPr b="0" i="0" lang="en-US" sz="7500" u="none" cap="none" strike="noStrike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The Middle 60% problem.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7" name="Google Shape;477;p10"/>
          <p:cNvGrpSpPr/>
          <p:nvPr/>
        </p:nvGrpSpPr>
        <p:grpSpPr>
          <a:xfrm>
            <a:off x="960120" y="2255520"/>
            <a:ext cx="16459200" cy="685800"/>
            <a:chOff x="0" y="0"/>
            <a:chExt cx="21945600" cy="914400"/>
          </a:xfrm>
        </p:grpSpPr>
        <p:sp>
          <p:nvSpPr>
            <p:cNvPr id="478" name="Google Shape;478;p10"/>
            <p:cNvSpPr/>
            <p:nvPr/>
          </p:nvSpPr>
          <p:spPr>
            <a:xfrm>
              <a:off x="0" y="0"/>
              <a:ext cx="21945600" cy="914400"/>
            </a:xfrm>
            <a:custGeom>
              <a:rect b="b" l="l" r="r" t="t"/>
              <a:pathLst>
                <a:path extrusionOk="0" h="914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417639" l="0" r="0" t="-417639"/>
              </a:stretch>
            </a:blipFill>
            <a:ln>
              <a:noFill/>
            </a:ln>
          </p:spPr>
        </p:sp>
        <p:sp>
          <p:nvSpPr>
            <p:cNvPr id="479" name="Google Shape;479;p10"/>
            <p:cNvSpPr txBox="1"/>
            <p:nvPr/>
          </p:nvSpPr>
          <p:spPr>
            <a:xfrm>
              <a:off x="0" y="0"/>
              <a:ext cx="219456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5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b="0" i="1" lang="en-US" sz="24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This is the architectural decision that determines whether transformation lands or backfires.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0" name="Google Shape;480;p10"/>
          <p:cNvGrpSpPr/>
          <p:nvPr/>
        </p:nvGrpSpPr>
        <p:grpSpPr>
          <a:xfrm>
            <a:off x="960120" y="3696176"/>
            <a:ext cx="5166360" cy="716756"/>
            <a:chOff x="0" y="-9525"/>
            <a:chExt cx="6888480" cy="955675"/>
          </a:xfrm>
        </p:grpSpPr>
        <p:sp>
          <p:nvSpPr>
            <p:cNvPr id="481" name="Google Shape;481;p10"/>
            <p:cNvSpPr/>
            <p:nvPr/>
          </p:nvSpPr>
          <p:spPr>
            <a:xfrm>
              <a:off x="0" y="0"/>
              <a:ext cx="6888480" cy="946150"/>
            </a:xfrm>
            <a:custGeom>
              <a:rect b="b" l="l" r="r" t="t"/>
              <a:pathLst>
                <a:path extrusionOk="0" h="946150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946150"/>
                  </a:lnTo>
                  <a:lnTo>
                    <a:pt x="0" y="94615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90186" l="0" r="0" t="-93542"/>
              </a:stretch>
            </a:blipFill>
            <a:ln>
              <a:noFill/>
            </a:ln>
          </p:spPr>
        </p:sp>
        <p:sp>
          <p:nvSpPr>
            <p:cNvPr id="482" name="Google Shape;482;p10"/>
            <p:cNvSpPr txBox="1"/>
            <p:nvPr/>
          </p:nvSpPr>
          <p:spPr>
            <a:xfrm>
              <a:off x="0" y="-9525"/>
              <a:ext cx="6888480" cy="955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b="1" i="1" lang="en-US" sz="33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TOP 20%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3" name="Google Shape;483;p10"/>
          <p:cNvGrpSpPr/>
          <p:nvPr/>
        </p:nvGrpSpPr>
        <p:grpSpPr>
          <a:xfrm>
            <a:off x="960120" y="4450556"/>
            <a:ext cx="5166360" cy="624364"/>
            <a:chOff x="0" y="-9525"/>
            <a:chExt cx="6888480" cy="832485"/>
          </a:xfrm>
        </p:grpSpPr>
        <p:sp>
          <p:nvSpPr>
            <p:cNvPr id="484" name="Google Shape;484;p10"/>
            <p:cNvSpPr/>
            <p:nvPr/>
          </p:nvSpPr>
          <p:spPr>
            <a:xfrm>
              <a:off x="0" y="0"/>
              <a:ext cx="6888480" cy="822960"/>
            </a:xfrm>
            <a:custGeom>
              <a:rect b="b" l="l" r="r" t="t"/>
              <a:pathLst>
                <a:path extrusionOk="0" h="822960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822960"/>
                  </a:lnTo>
                  <a:lnTo>
                    <a:pt x="0" y="82296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13100" l="0" r="0" t="-113100"/>
              </a:stretch>
            </a:blipFill>
            <a:ln>
              <a:noFill/>
            </a:ln>
          </p:spPr>
        </p:sp>
        <p:sp>
          <p:nvSpPr>
            <p:cNvPr id="485" name="Google Shape;485;p10"/>
            <p:cNvSpPr txBox="1"/>
            <p:nvPr/>
          </p:nvSpPr>
          <p:spPr>
            <a:xfrm>
              <a:off x="0" y="-9525"/>
              <a:ext cx="6888480" cy="8324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6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50"/>
                <a:buFont typeface="Arial"/>
                <a:buNone/>
              </a:pPr>
              <a:r>
                <a:rPr b="1" i="0" lang="en-US" sz="28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Thrive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6" name="Google Shape;486;p10"/>
          <p:cNvSpPr/>
          <p:nvPr/>
        </p:nvSpPr>
        <p:spPr>
          <a:xfrm>
            <a:off x="960120" y="5175123"/>
            <a:ext cx="685800" cy="19050"/>
          </a:xfrm>
          <a:custGeom>
            <a:rect b="b" l="l" r="r" t="t"/>
            <a:pathLst>
              <a:path extrusionOk="0" h="25400" w="914400">
                <a:moveTo>
                  <a:pt x="0" y="0"/>
                </a:moveTo>
                <a:lnTo>
                  <a:pt x="914400" y="0"/>
                </a:lnTo>
                <a:lnTo>
                  <a:pt x="91440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BBB4D5"/>
          </a:solidFill>
          <a:ln>
            <a:noFill/>
          </a:ln>
        </p:spPr>
      </p:sp>
      <p:grpSp>
        <p:nvGrpSpPr>
          <p:cNvPr id="487" name="Google Shape;487;p10"/>
          <p:cNvGrpSpPr/>
          <p:nvPr/>
        </p:nvGrpSpPr>
        <p:grpSpPr>
          <a:xfrm>
            <a:off x="960120" y="5501640"/>
            <a:ext cx="5166360" cy="1965613"/>
            <a:chOff x="0" y="0"/>
            <a:chExt cx="6888480" cy="2620817"/>
          </a:xfrm>
        </p:grpSpPr>
        <p:sp>
          <p:nvSpPr>
            <p:cNvPr id="488" name="Google Shape;488;p10"/>
            <p:cNvSpPr/>
            <p:nvPr/>
          </p:nvSpPr>
          <p:spPr>
            <a:xfrm>
              <a:off x="0" y="0"/>
              <a:ext cx="6888480" cy="2620817"/>
            </a:xfrm>
            <a:custGeom>
              <a:rect b="b" l="l" r="r" t="t"/>
              <a:pathLst>
                <a:path extrusionOk="0" h="2620817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2620817"/>
                  </a:lnTo>
                  <a:lnTo>
                    <a:pt x="0" y="2620817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74450" l="-35156" r="-35156" t="0"/>
              </a:stretch>
            </a:blipFill>
            <a:ln>
              <a:noFill/>
            </a:ln>
          </p:spPr>
        </p:sp>
        <p:sp>
          <p:nvSpPr>
            <p:cNvPr id="489" name="Google Shape;489;p10"/>
            <p:cNvSpPr txBox="1"/>
            <p:nvPr/>
          </p:nvSpPr>
          <p:spPr>
            <a:xfrm>
              <a:off x="0" y="0"/>
              <a:ext cx="6888480" cy="26208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0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High-judgment operators. Promoted, paid more, given larger scope. The new “AI elite” (WRITER 2026: 92% of execs say they're cultivating this tier).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0" name="Google Shape;490;p10"/>
          <p:cNvGrpSpPr/>
          <p:nvPr/>
        </p:nvGrpSpPr>
        <p:grpSpPr>
          <a:xfrm>
            <a:off x="6537960" y="3696176"/>
            <a:ext cx="5166360" cy="716756"/>
            <a:chOff x="0" y="-9525"/>
            <a:chExt cx="6888480" cy="955675"/>
          </a:xfrm>
        </p:grpSpPr>
        <p:sp>
          <p:nvSpPr>
            <p:cNvPr id="491" name="Google Shape;491;p10"/>
            <p:cNvSpPr/>
            <p:nvPr/>
          </p:nvSpPr>
          <p:spPr>
            <a:xfrm>
              <a:off x="0" y="0"/>
              <a:ext cx="6888480" cy="946150"/>
            </a:xfrm>
            <a:custGeom>
              <a:rect b="b" l="l" r="r" t="t"/>
              <a:pathLst>
                <a:path extrusionOk="0" h="946150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946150"/>
                  </a:lnTo>
                  <a:lnTo>
                    <a:pt x="0" y="94615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90186" l="0" r="0" t="-93542"/>
              </a:stretch>
            </a:blipFill>
            <a:ln>
              <a:noFill/>
            </a:ln>
          </p:spPr>
        </p:sp>
        <p:sp>
          <p:nvSpPr>
            <p:cNvPr id="492" name="Google Shape;492;p10"/>
            <p:cNvSpPr txBox="1"/>
            <p:nvPr/>
          </p:nvSpPr>
          <p:spPr>
            <a:xfrm>
              <a:off x="0" y="-9525"/>
              <a:ext cx="6888480" cy="955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b="1" i="1" lang="en-US" sz="33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MIDDLE 60%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3" name="Google Shape;493;p10"/>
          <p:cNvGrpSpPr/>
          <p:nvPr/>
        </p:nvGrpSpPr>
        <p:grpSpPr>
          <a:xfrm>
            <a:off x="6537960" y="4450556"/>
            <a:ext cx="5166360" cy="624364"/>
            <a:chOff x="0" y="-9525"/>
            <a:chExt cx="6888480" cy="832485"/>
          </a:xfrm>
        </p:grpSpPr>
        <p:sp>
          <p:nvSpPr>
            <p:cNvPr id="494" name="Google Shape;494;p10"/>
            <p:cNvSpPr/>
            <p:nvPr/>
          </p:nvSpPr>
          <p:spPr>
            <a:xfrm>
              <a:off x="0" y="0"/>
              <a:ext cx="6888480" cy="822960"/>
            </a:xfrm>
            <a:custGeom>
              <a:rect b="b" l="l" r="r" t="t"/>
              <a:pathLst>
                <a:path extrusionOk="0" h="822960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822960"/>
                  </a:lnTo>
                  <a:lnTo>
                    <a:pt x="0" y="82296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13100" l="0" r="0" t="-113100"/>
              </a:stretch>
            </a:blipFill>
            <a:ln>
              <a:noFill/>
            </a:ln>
          </p:spPr>
        </p:sp>
        <p:sp>
          <p:nvSpPr>
            <p:cNvPr id="495" name="Google Shape;495;p10"/>
            <p:cNvSpPr txBox="1"/>
            <p:nvPr/>
          </p:nvSpPr>
          <p:spPr>
            <a:xfrm>
              <a:off x="0" y="-9525"/>
              <a:ext cx="6888480" cy="8324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6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50"/>
                <a:buFont typeface="Arial"/>
                <a:buNone/>
              </a:pPr>
              <a:r>
                <a:rPr b="1" i="0" lang="en-US" sz="28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The honest crisis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96" name="Google Shape;496;p10"/>
          <p:cNvSpPr/>
          <p:nvPr/>
        </p:nvSpPr>
        <p:spPr>
          <a:xfrm>
            <a:off x="6537960" y="5175123"/>
            <a:ext cx="685800" cy="19050"/>
          </a:xfrm>
          <a:custGeom>
            <a:rect b="b" l="l" r="r" t="t"/>
            <a:pathLst>
              <a:path extrusionOk="0" h="25400" w="914400">
                <a:moveTo>
                  <a:pt x="0" y="0"/>
                </a:moveTo>
                <a:lnTo>
                  <a:pt x="914400" y="0"/>
                </a:lnTo>
                <a:lnTo>
                  <a:pt x="91440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BBB4D5"/>
          </a:solidFill>
          <a:ln>
            <a:noFill/>
          </a:ln>
        </p:spPr>
      </p:sp>
      <p:grpSp>
        <p:nvGrpSpPr>
          <p:cNvPr id="497" name="Google Shape;497;p10"/>
          <p:cNvGrpSpPr/>
          <p:nvPr/>
        </p:nvGrpSpPr>
        <p:grpSpPr>
          <a:xfrm>
            <a:off x="6537960" y="5501640"/>
            <a:ext cx="5166360" cy="2689513"/>
            <a:chOff x="0" y="0"/>
            <a:chExt cx="6888480" cy="3586017"/>
          </a:xfrm>
        </p:grpSpPr>
        <p:sp>
          <p:nvSpPr>
            <p:cNvPr id="498" name="Google Shape;498;p10"/>
            <p:cNvSpPr/>
            <p:nvPr/>
          </p:nvSpPr>
          <p:spPr>
            <a:xfrm>
              <a:off x="0" y="0"/>
              <a:ext cx="6888480" cy="3586017"/>
            </a:xfrm>
            <a:custGeom>
              <a:rect b="b" l="l" r="r" t="t"/>
              <a:pathLst>
                <a:path extrusionOk="0" h="3586017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3586017"/>
                  </a:lnTo>
                  <a:lnTo>
                    <a:pt x="0" y="3586017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27496" l="-35156" r="-35156" t="0"/>
              </a:stretch>
            </a:blipFill>
            <a:ln>
              <a:noFill/>
            </a:ln>
          </p:spPr>
        </p:sp>
        <p:sp>
          <p:nvSpPr>
            <p:cNvPr id="499" name="Google Shape;499;p10"/>
            <p:cNvSpPr txBox="1"/>
            <p:nvPr/>
          </p:nvSpPr>
          <p:spPr>
            <a:xfrm>
              <a:off x="0" y="0"/>
              <a:ext cx="6888480" cy="35860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0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Excellent coordinators and process managers exactly the work AI compresses. Telling them they're now “exception handlers” is a category error dressed as opportunity. The architectural question of the decade.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0" name="Google Shape;500;p10"/>
          <p:cNvGrpSpPr/>
          <p:nvPr/>
        </p:nvGrpSpPr>
        <p:grpSpPr>
          <a:xfrm>
            <a:off x="12115800" y="3696176"/>
            <a:ext cx="5166360" cy="716756"/>
            <a:chOff x="0" y="-9525"/>
            <a:chExt cx="6888480" cy="955675"/>
          </a:xfrm>
        </p:grpSpPr>
        <p:sp>
          <p:nvSpPr>
            <p:cNvPr id="501" name="Google Shape;501;p10"/>
            <p:cNvSpPr/>
            <p:nvPr/>
          </p:nvSpPr>
          <p:spPr>
            <a:xfrm>
              <a:off x="0" y="0"/>
              <a:ext cx="6888480" cy="946150"/>
            </a:xfrm>
            <a:custGeom>
              <a:rect b="b" l="l" r="r" t="t"/>
              <a:pathLst>
                <a:path extrusionOk="0" h="946150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946150"/>
                  </a:lnTo>
                  <a:lnTo>
                    <a:pt x="0" y="94615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90186" l="0" r="0" t="-93542"/>
              </a:stretch>
            </a:blipFill>
            <a:ln>
              <a:noFill/>
            </a:ln>
          </p:spPr>
        </p:sp>
        <p:sp>
          <p:nvSpPr>
            <p:cNvPr id="502" name="Google Shape;502;p10"/>
            <p:cNvSpPr txBox="1"/>
            <p:nvPr/>
          </p:nvSpPr>
          <p:spPr>
            <a:xfrm>
              <a:off x="0" y="-9525"/>
              <a:ext cx="6888480" cy="9556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300"/>
                <a:buFont typeface="Arial"/>
                <a:buNone/>
              </a:pPr>
              <a:r>
                <a:rPr b="1" i="1" lang="en-US" sz="33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BOTTOM 20%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3" name="Google Shape;503;p10"/>
          <p:cNvGrpSpPr/>
          <p:nvPr/>
        </p:nvGrpSpPr>
        <p:grpSpPr>
          <a:xfrm>
            <a:off x="12115800" y="4450556"/>
            <a:ext cx="5166360" cy="624364"/>
            <a:chOff x="0" y="-9525"/>
            <a:chExt cx="6888480" cy="832485"/>
          </a:xfrm>
        </p:grpSpPr>
        <p:sp>
          <p:nvSpPr>
            <p:cNvPr id="504" name="Google Shape;504;p10"/>
            <p:cNvSpPr/>
            <p:nvPr/>
          </p:nvSpPr>
          <p:spPr>
            <a:xfrm>
              <a:off x="0" y="0"/>
              <a:ext cx="6888480" cy="822960"/>
            </a:xfrm>
            <a:custGeom>
              <a:rect b="b" l="l" r="r" t="t"/>
              <a:pathLst>
                <a:path extrusionOk="0" h="822960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822960"/>
                  </a:lnTo>
                  <a:lnTo>
                    <a:pt x="0" y="82296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13100" l="0" r="0" t="-113100"/>
              </a:stretch>
            </a:blipFill>
            <a:ln>
              <a:noFill/>
            </a:ln>
          </p:spPr>
        </p:sp>
        <p:sp>
          <p:nvSpPr>
            <p:cNvPr id="505" name="Google Shape;505;p10"/>
            <p:cNvSpPr txBox="1"/>
            <p:nvPr/>
          </p:nvSpPr>
          <p:spPr>
            <a:xfrm>
              <a:off x="0" y="-9525"/>
              <a:ext cx="6888480" cy="8324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6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50"/>
                <a:buFont typeface="Arial"/>
                <a:buNone/>
              </a:pPr>
              <a:r>
                <a:rPr b="1" i="0" lang="en-US" sz="28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Displaced first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6" name="Google Shape;506;p10"/>
          <p:cNvSpPr/>
          <p:nvPr/>
        </p:nvSpPr>
        <p:spPr>
          <a:xfrm>
            <a:off x="12115800" y="5175123"/>
            <a:ext cx="685800" cy="19050"/>
          </a:xfrm>
          <a:custGeom>
            <a:rect b="b" l="l" r="r" t="t"/>
            <a:pathLst>
              <a:path extrusionOk="0" h="25400" w="914400">
                <a:moveTo>
                  <a:pt x="0" y="0"/>
                </a:moveTo>
                <a:lnTo>
                  <a:pt x="914400" y="0"/>
                </a:lnTo>
                <a:lnTo>
                  <a:pt x="91440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BBB4D5"/>
          </a:solidFill>
          <a:ln>
            <a:noFill/>
          </a:ln>
        </p:spPr>
      </p:sp>
      <p:grpSp>
        <p:nvGrpSpPr>
          <p:cNvPr id="507" name="Google Shape;507;p10"/>
          <p:cNvGrpSpPr/>
          <p:nvPr/>
        </p:nvGrpSpPr>
        <p:grpSpPr>
          <a:xfrm>
            <a:off x="12115800" y="5501640"/>
            <a:ext cx="5166360" cy="1965613"/>
            <a:chOff x="0" y="0"/>
            <a:chExt cx="6888480" cy="2620817"/>
          </a:xfrm>
        </p:grpSpPr>
        <p:sp>
          <p:nvSpPr>
            <p:cNvPr id="508" name="Google Shape;508;p10"/>
            <p:cNvSpPr/>
            <p:nvPr/>
          </p:nvSpPr>
          <p:spPr>
            <a:xfrm>
              <a:off x="0" y="0"/>
              <a:ext cx="6888480" cy="2620817"/>
            </a:xfrm>
            <a:custGeom>
              <a:rect b="b" l="l" r="r" t="t"/>
              <a:pathLst>
                <a:path extrusionOk="0" h="2620817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2620817"/>
                  </a:lnTo>
                  <a:lnTo>
                    <a:pt x="0" y="2620817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74450" l="-35156" r="-35156" t="0"/>
              </a:stretch>
            </a:blipFill>
            <a:ln>
              <a:noFill/>
            </a:ln>
          </p:spPr>
        </p:sp>
        <p:sp>
          <p:nvSpPr>
            <p:cNvPr id="509" name="Google Shape;509;p10"/>
            <p:cNvSpPr txBox="1"/>
            <p:nvPr/>
          </p:nvSpPr>
          <p:spPr>
            <a:xfrm>
              <a:off x="0" y="0"/>
              <a:ext cx="6888480" cy="26208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0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Routine task executors. Already moving. The political math says: their displacement is the precedent for what happens to the Middle 60% next.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0" name="Google Shape;510;p10"/>
          <p:cNvGrpSpPr/>
          <p:nvPr/>
        </p:nvGrpSpPr>
        <p:grpSpPr>
          <a:xfrm>
            <a:off x="960120" y="8771096"/>
            <a:ext cx="16322040" cy="1027184"/>
            <a:chOff x="0" y="-9525"/>
            <a:chExt cx="21762720" cy="1369578"/>
          </a:xfrm>
        </p:grpSpPr>
        <p:sp>
          <p:nvSpPr>
            <p:cNvPr id="511" name="Google Shape;511;p10"/>
            <p:cNvSpPr/>
            <p:nvPr/>
          </p:nvSpPr>
          <p:spPr>
            <a:xfrm>
              <a:off x="0" y="0"/>
              <a:ext cx="21762720" cy="1360053"/>
            </a:xfrm>
            <a:custGeom>
              <a:rect b="b" l="l" r="r" t="t"/>
              <a:pathLst>
                <a:path extrusionOk="0" h="1360053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1360053"/>
                  </a:lnTo>
                  <a:lnTo>
                    <a:pt x="0" y="1360053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245395" l="0" r="0" t="-278163"/>
              </a:stretch>
            </a:blipFill>
            <a:ln>
              <a:noFill/>
            </a:ln>
          </p:spPr>
        </p:sp>
        <p:sp>
          <p:nvSpPr>
            <p:cNvPr id="512" name="Google Shape;512;p10"/>
            <p:cNvSpPr txBox="1"/>
            <p:nvPr/>
          </p:nvSpPr>
          <p:spPr>
            <a:xfrm>
              <a:off x="0" y="-9525"/>
              <a:ext cx="21762720" cy="13695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99"/>
                <a:buFont typeface="Arial"/>
                <a:buNone/>
              </a:pPr>
              <a:r>
                <a:rPr b="0" i="1" lang="en-US" sz="27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Dignity is a design parameter, not an afterthought. Engineer the bridge before announcing transformation publicly.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1" name="Google Shape;521;p11"/>
          <p:cNvGrpSpPr/>
          <p:nvPr/>
        </p:nvGrpSpPr>
        <p:grpSpPr>
          <a:xfrm>
            <a:off x="960120" y="1851974"/>
            <a:ext cx="16459200" cy="2133867"/>
            <a:chOff x="0" y="0"/>
            <a:chExt cx="21945600" cy="2845156"/>
          </a:xfrm>
        </p:grpSpPr>
        <p:sp>
          <p:nvSpPr>
            <p:cNvPr id="522" name="Google Shape;522;p11"/>
            <p:cNvSpPr/>
            <p:nvPr/>
          </p:nvSpPr>
          <p:spPr>
            <a:xfrm>
              <a:off x="0" y="0"/>
              <a:ext cx="21945600" cy="2845156"/>
            </a:xfrm>
            <a:custGeom>
              <a:rect b="b" l="l" r="r" t="t"/>
              <a:pathLst>
                <a:path extrusionOk="0" h="2845156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845156"/>
                  </a:lnTo>
                  <a:lnTo>
                    <a:pt x="0" y="2845156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92071" l="0" r="0" t="-108509"/>
              </a:stretch>
            </a:blipFill>
            <a:ln>
              <a:noFill/>
            </a:ln>
          </p:spPr>
        </p:sp>
        <p:sp>
          <p:nvSpPr>
            <p:cNvPr id="523" name="Google Shape;523;p11"/>
            <p:cNvSpPr txBox="1"/>
            <p:nvPr/>
          </p:nvSpPr>
          <p:spPr>
            <a:xfrm>
              <a:off x="0" y="0"/>
              <a:ext cx="21945600" cy="28451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700"/>
                <a:buFont typeface="Arial"/>
                <a:buNone/>
              </a:pPr>
              <a:r>
                <a:rPr b="0" i="0" lang="en-US" sz="8700" u="none" cap="none" strike="noStrike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Don't transform the core.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4" name="Google Shape;524;p11"/>
          <p:cNvGrpSpPr/>
          <p:nvPr/>
        </p:nvGrpSpPr>
        <p:grpSpPr>
          <a:xfrm>
            <a:off x="1028700" y="3703634"/>
            <a:ext cx="16459200" cy="2133867"/>
            <a:chOff x="0" y="0"/>
            <a:chExt cx="21945600" cy="2845156"/>
          </a:xfrm>
        </p:grpSpPr>
        <p:sp>
          <p:nvSpPr>
            <p:cNvPr id="525" name="Google Shape;525;p11"/>
            <p:cNvSpPr/>
            <p:nvPr/>
          </p:nvSpPr>
          <p:spPr>
            <a:xfrm>
              <a:off x="0" y="0"/>
              <a:ext cx="21945600" cy="2845155"/>
            </a:xfrm>
            <a:custGeom>
              <a:rect b="b" l="l" r="r" t="t"/>
              <a:pathLst>
                <a:path extrusionOk="0" h="2845155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845155"/>
                  </a:lnTo>
                  <a:lnTo>
                    <a:pt x="0" y="2845155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85647" l="0" r="0" t="-114942"/>
              </a:stretch>
            </a:blipFill>
            <a:ln>
              <a:noFill/>
            </a:ln>
          </p:spPr>
        </p:sp>
        <p:sp>
          <p:nvSpPr>
            <p:cNvPr id="526" name="Google Shape;526;p11"/>
            <p:cNvSpPr txBox="1"/>
            <p:nvPr/>
          </p:nvSpPr>
          <p:spPr>
            <a:xfrm>
              <a:off x="0" y="0"/>
              <a:ext cx="21945600" cy="28451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700"/>
                <a:buFont typeface="Arial"/>
                <a:buNone/>
              </a:pPr>
              <a:r>
                <a:rPr b="0" i="1" lang="en-US" sz="8700" u="none" cap="none" strike="noStrike">
                  <a:solidFill>
                    <a:srgbClr val="DCCBFA"/>
                  </a:solidFill>
                  <a:latin typeface="Anton"/>
                  <a:ea typeface="Anton"/>
                  <a:cs typeface="Anton"/>
                  <a:sym typeface="Anton"/>
                </a:rPr>
                <a:t>Outcompete it.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7" name="Google Shape;527;p11"/>
          <p:cNvGrpSpPr/>
          <p:nvPr/>
        </p:nvGrpSpPr>
        <p:grpSpPr>
          <a:xfrm>
            <a:off x="1007745" y="3703634"/>
            <a:ext cx="16459200" cy="2133867"/>
            <a:chOff x="0" y="0"/>
            <a:chExt cx="21945600" cy="2845156"/>
          </a:xfrm>
        </p:grpSpPr>
        <p:sp>
          <p:nvSpPr>
            <p:cNvPr id="528" name="Google Shape;528;p11"/>
            <p:cNvSpPr/>
            <p:nvPr/>
          </p:nvSpPr>
          <p:spPr>
            <a:xfrm>
              <a:off x="0" y="0"/>
              <a:ext cx="21945600" cy="2845155"/>
            </a:xfrm>
            <a:custGeom>
              <a:rect b="b" l="l" r="r" t="t"/>
              <a:pathLst>
                <a:path extrusionOk="0" h="2845155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845155"/>
                  </a:lnTo>
                  <a:lnTo>
                    <a:pt x="0" y="2845155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85647" l="0" r="0" t="-114942"/>
              </a:stretch>
            </a:blipFill>
            <a:ln>
              <a:noFill/>
            </a:ln>
          </p:spPr>
        </p:sp>
        <p:sp>
          <p:nvSpPr>
            <p:cNvPr id="529" name="Google Shape;529;p11"/>
            <p:cNvSpPr txBox="1"/>
            <p:nvPr/>
          </p:nvSpPr>
          <p:spPr>
            <a:xfrm>
              <a:off x="0" y="0"/>
              <a:ext cx="21945600" cy="28451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700"/>
                <a:buFont typeface="Arial"/>
                <a:buNone/>
              </a:pPr>
              <a:r>
                <a:rPr b="0" i="1" lang="en-US" sz="8700" u="none" cap="none" strike="noStrike">
                  <a:solidFill>
                    <a:srgbClr val="7400FA"/>
                  </a:solidFill>
                  <a:latin typeface="Anton"/>
                  <a:ea typeface="Anton"/>
                  <a:cs typeface="Anton"/>
                  <a:sym typeface="Anton"/>
                </a:rPr>
                <a:t>Outcompete it.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0" name="Google Shape;530;p11"/>
          <p:cNvGrpSpPr/>
          <p:nvPr/>
        </p:nvGrpSpPr>
        <p:grpSpPr>
          <a:xfrm>
            <a:off x="960120" y="6177988"/>
            <a:ext cx="15773400" cy="1790224"/>
            <a:chOff x="0" y="-9525"/>
            <a:chExt cx="21031200" cy="2386965"/>
          </a:xfrm>
        </p:grpSpPr>
        <p:sp>
          <p:nvSpPr>
            <p:cNvPr id="531" name="Google Shape;531;p11"/>
            <p:cNvSpPr/>
            <p:nvPr/>
          </p:nvSpPr>
          <p:spPr>
            <a:xfrm>
              <a:off x="0" y="0"/>
              <a:ext cx="21031200" cy="2377440"/>
            </a:xfrm>
            <a:custGeom>
              <a:rect b="b" l="l" r="r" t="t"/>
              <a:pathLst>
                <a:path extrusionOk="0" h="2377440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2377440"/>
                  </a:lnTo>
                  <a:lnTo>
                    <a:pt x="0" y="237744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22366" l="0" r="0" t="-122366"/>
              </a:stretch>
            </a:blipFill>
            <a:ln>
              <a:noFill/>
            </a:ln>
          </p:spPr>
        </p:sp>
        <p:sp>
          <p:nvSpPr>
            <p:cNvPr id="532" name="Google Shape;532;p11"/>
            <p:cNvSpPr txBox="1"/>
            <p:nvPr/>
          </p:nvSpPr>
          <p:spPr>
            <a:xfrm>
              <a:off x="0" y="-9525"/>
              <a:ext cx="21031200" cy="23869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99"/>
                <a:buFont typeface="Arial"/>
                <a:buNone/>
              </a:pPr>
              <a:r>
                <a:rPr b="0" i="0" lang="en-US" sz="26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The mothership is optimized for predictability and efficiency, antithetical to disruptive innovation. Every "transform the core" attempt runs into the immune system. Build at the edge.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1" name="Google Shape;541;p12"/>
          <p:cNvGrpSpPr/>
          <p:nvPr/>
        </p:nvGrpSpPr>
        <p:grpSpPr>
          <a:xfrm>
            <a:off x="14538960" y="184309"/>
            <a:ext cx="2743200" cy="501491"/>
            <a:chOff x="0" y="-28575"/>
            <a:chExt cx="3657600" cy="668655"/>
          </a:xfrm>
        </p:grpSpPr>
        <p:sp>
          <p:nvSpPr>
            <p:cNvPr id="542" name="Google Shape;542;p12"/>
            <p:cNvSpPr/>
            <p:nvPr/>
          </p:nvSpPr>
          <p:spPr>
            <a:xfrm>
              <a:off x="0" y="0"/>
              <a:ext cx="3657600" cy="640080"/>
            </a:xfrm>
            <a:custGeom>
              <a:rect b="b" l="l" r="r" t="t"/>
              <a:pathLst>
                <a:path extrusionOk="0" h="64008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640080"/>
                  </a:lnTo>
                  <a:lnTo>
                    <a:pt x="0" y="6400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61344" l="0" r="0" t="-61344"/>
              </a:stretch>
            </a:blipFill>
            <a:ln>
              <a:noFill/>
            </a:ln>
          </p:spPr>
        </p:sp>
        <p:sp>
          <p:nvSpPr>
            <p:cNvPr id="543" name="Google Shape;543;p12"/>
            <p:cNvSpPr txBox="1"/>
            <p:nvPr/>
          </p:nvSpPr>
          <p:spPr>
            <a:xfrm>
              <a:off x="0" y="-28575"/>
              <a:ext cx="3657600" cy="6686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rPr b="0" i="0" lang="en-US" sz="1350" u="none" cap="none" strike="noStrike">
                  <a:solidFill>
                    <a:srgbClr val="8B8378"/>
                  </a:solidFill>
                  <a:latin typeface="Calibri"/>
                  <a:ea typeface="Calibri"/>
                  <a:cs typeface="Calibri"/>
                  <a:sym typeface="Calibri"/>
                </a:rPr>
                <a:t>14 / 20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4" name="Google Shape;544;p12"/>
          <p:cNvGrpSpPr/>
          <p:nvPr/>
        </p:nvGrpSpPr>
        <p:grpSpPr>
          <a:xfrm>
            <a:off x="1028700" y="678656"/>
            <a:ext cx="16459200" cy="1848327"/>
            <a:chOff x="0" y="-9525"/>
            <a:chExt cx="21945600" cy="2464435"/>
          </a:xfrm>
        </p:grpSpPr>
        <p:sp>
          <p:nvSpPr>
            <p:cNvPr id="545" name="Google Shape;545;p12"/>
            <p:cNvSpPr/>
            <p:nvPr/>
          </p:nvSpPr>
          <p:spPr>
            <a:xfrm>
              <a:off x="0" y="0"/>
              <a:ext cx="21945600" cy="2454910"/>
            </a:xfrm>
            <a:custGeom>
              <a:rect b="b" l="l" r="r" t="t"/>
              <a:pathLst>
                <a:path extrusionOk="0" h="245491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454910"/>
                  </a:lnTo>
                  <a:lnTo>
                    <a:pt x="0" y="245491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07709" l="0" r="0" t="-140662"/>
              </a:stretch>
            </a:blipFill>
            <a:ln>
              <a:noFill/>
            </a:ln>
          </p:spPr>
        </p:sp>
        <p:sp>
          <p:nvSpPr>
            <p:cNvPr id="546" name="Google Shape;546;p12"/>
            <p:cNvSpPr txBox="1"/>
            <p:nvPr/>
          </p:nvSpPr>
          <p:spPr>
            <a:xfrm>
              <a:off x="0" y="-9525"/>
              <a:ext cx="21945600" cy="2464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500"/>
                <a:buFont typeface="Arial"/>
                <a:buNone/>
              </a:pPr>
              <a:r>
                <a:rPr b="0" i="0" lang="en-US" sz="7500" u="none" cap="none" strike="noStrike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Edge deployment, in four phases.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7" name="Google Shape;547;p12"/>
          <p:cNvGrpSpPr/>
          <p:nvPr/>
        </p:nvGrpSpPr>
        <p:grpSpPr>
          <a:xfrm>
            <a:off x="1028700" y="2176939"/>
            <a:ext cx="16459200" cy="692944"/>
            <a:chOff x="0" y="-9525"/>
            <a:chExt cx="21945600" cy="923925"/>
          </a:xfrm>
        </p:grpSpPr>
        <p:sp>
          <p:nvSpPr>
            <p:cNvPr id="548" name="Google Shape;548;p12"/>
            <p:cNvSpPr/>
            <p:nvPr/>
          </p:nvSpPr>
          <p:spPr>
            <a:xfrm>
              <a:off x="0" y="0"/>
              <a:ext cx="21945600" cy="914400"/>
            </a:xfrm>
            <a:custGeom>
              <a:rect b="b" l="l" r="r" t="t"/>
              <a:pathLst>
                <a:path extrusionOk="0" h="914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417639" l="0" r="0" t="-417639"/>
              </a:stretch>
            </a:blipFill>
            <a:ln>
              <a:noFill/>
            </a:ln>
          </p:spPr>
        </p:sp>
        <p:sp>
          <p:nvSpPr>
            <p:cNvPr id="549" name="Google Shape;549;p12"/>
            <p:cNvSpPr txBox="1"/>
            <p:nvPr/>
          </p:nvSpPr>
          <p:spPr>
            <a:xfrm>
              <a:off x="0" y="-9525"/>
              <a:ext cx="21945600" cy="923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50"/>
                <a:buFont typeface="Arial"/>
                <a:buNone/>
              </a:pPr>
              <a:r>
                <a:rPr b="0" i="1" lang="en-US" sz="25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Mothership shrinks. Edge grows. The edge becomes the firm.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0" name="Google Shape;550;p12"/>
          <p:cNvSpPr txBox="1"/>
          <p:nvPr/>
        </p:nvSpPr>
        <p:spPr>
          <a:xfrm>
            <a:off x="1732026" y="8217019"/>
            <a:ext cx="2830525" cy="615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8"/>
              <a:buFont typeface="Arial"/>
              <a:buNone/>
            </a:pPr>
            <a:r>
              <a:rPr b="1" i="0" lang="en-US" sz="2098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Phase 1: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8"/>
              <a:buFont typeface="Arial"/>
              <a:buNone/>
            </a:pPr>
            <a:r>
              <a:rPr b="1" i="0" lang="en-US" sz="2098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The Legacy Mothership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12"/>
          <p:cNvSpPr txBox="1"/>
          <p:nvPr/>
        </p:nvSpPr>
        <p:spPr>
          <a:xfrm>
            <a:off x="5995073" y="8232964"/>
            <a:ext cx="2726969" cy="593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2"/>
              <a:buFont typeface="Arial"/>
              <a:buNone/>
            </a:pPr>
            <a:r>
              <a:rPr b="1" i="0" lang="en-US" sz="2052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Phase 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2"/>
              <a:buFont typeface="Arial"/>
              <a:buNone/>
            </a:pPr>
            <a:r>
              <a:rPr b="1" i="0" lang="en-US" sz="2052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The Edge Twin Spawns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12"/>
          <p:cNvSpPr txBox="1"/>
          <p:nvPr/>
        </p:nvSpPr>
        <p:spPr>
          <a:xfrm>
            <a:off x="14365834" y="8232964"/>
            <a:ext cx="2226450" cy="593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2"/>
              <a:buFont typeface="Arial"/>
              <a:buNone/>
            </a:pPr>
            <a:r>
              <a:rPr b="1" i="0" lang="en-US" sz="2052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Phase 4: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52"/>
              <a:buFont typeface="Arial"/>
              <a:buNone/>
            </a:pPr>
            <a:r>
              <a:rPr b="1" i="0" lang="en-US" sz="2052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The AI-Native Firm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12"/>
          <p:cNvSpPr/>
          <p:nvPr/>
        </p:nvSpPr>
        <p:spPr>
          <a:xfrm>
            <a:off x="546248" y="4579392"/>
            <a:ext cx="4140052" cy="4253023"/>
          </a:xfrm>
          <a:custGeom>
            <a:rect b="b" l="l" r="r" t="t"/>
            <a:pathLst>
              <a:path extrusionOk="0" h="4253023" w="4140052">
                <a:moveTo>
                  <a:pt x="0" y="0"/>
                </a:moveTo>
                <a:lnTo>
                  <a:pt x="4140052" y="0"/>
                </a:lnTo>
                <a:lnTo>
                  <a:pt x="4140052" y="4253024"/>
                </a:lnTo>
                <a:lnTo>
                  <a:pt x="0" y="42530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4" name="Google Shape;554;p12"/>
          <p:cNvSpPr/>
          <p:nvPr/>
        </p:nvSpPr>
        <p:spPr>
          <a:xfrm>
            <a:off x="2287329" y="5004695"/>
            <a:ext cx="657890" cy="850605"/>
          </a:xfrm>
          <a:custGeom>
            <a:rect b="b" l="l" r="r" t="t"/>
            <a:pathLst>
              <a:path extrusionOk="0" h="850605" w="657890">
                <a:moveTo>
                  <a:pt x="0" y="0"/>
                </a:moveTo>
                <a:lnTo>
                  <a:pt x="657890" y="0"/>
                </a:lnTo>
                <a:lnTo>
                  <a:pt x="657890" y="850604"/>
                </a:lnTo>
                <a:lnTo>
                  <a:pt x="0" y="850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5" name="Google Shape;555;p12"/>
          <p:cNvSpPr txBox="1"/>
          <p:nvPr/>
        </p:nvSpPr>
        <p:spPr>
          <a:xfrm>
            <a:off x="1485900" y="5741186"/>
            <a:ext cx="2249424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6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8"/>
              <a:buFont typeface="Arial"/>
              <a:buNone/>
            </a:pPr>
            <a:r>
              <a:rPr b="1" i="0" lang="en-US" sz="1828" u="none" cap="none" strike="noStrike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Traditional Hierarchy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12"/>
          <p:cNvSpPr/>
          <p:nvPr/>
        </p:nvSpPr>
        <p:spPr>
          <a:xfrm>
            <a:off x="2287329" y="6067951"/>
            <a:ext cx="657890" cy="850605"/>
          </a:xfrm>
          <a:custGeom>
            <a:rect b="b" l="l" r="r" t="t"/>
            <a:pathLst>
              <a:path extrusionOk="0" h="850605" w="657890">
                <a:moveTo>
                  <a:pt x="0" y="0"/>
                </a:moveTo>
                <a:lnTo>
                  <a:pt x="657890" y="0"/>
                </a:lnTo>
                <a:lnTo>
                  <a:pt x="657890" y="850604"/>
                </a:lnTo>
                <a:lnTo>
                  <a:pt x="0" y="8506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7" name="Google Shape;557;p12"/>
          <p:cNvSpPr txBox="1"/>
          <p:nvPr/>
        </p:nvSpPr>
        <p:spPr>
          <a:xfrm>
            <a:off x="1248156" y="6823155"/>
            <a:ext cx="2706624" cy="561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6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8"/>
              <a:buFont typeface="Arial"/>
              <a:buNone/>
            </a:pPr>
            <a:r>
              <a:rPr b="1" i="0" lang="en-US" sz="1828" u="none" cap="none" strike="noStrike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High Coordination Costs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12"/>
          <p:cNvSpPr/>
          <p:nvPr/>
        </p:nvSpPr>
        <p:spPr>
          <a:xfrm>
            <a:off x="2287329" y="7131206"/>
            <a:ext cx="657890" cy="850605"/>
          </a:xfrm>
          <a:custGeom>
            <a:rect b="b" l="l" r="r" t="t"/>
            <a:pathLst>
              <a:path extrusionOk="0" h="850605" w="657890">
                <a:moveTo>
                  <a:pt x="0" y="0"/>
                </a:moveTo>
                <a:lnTo>
                  <a:pt x="657890" y="0"/>
                </a:lnTo>
                <a:lnTo>
                  <a:pt x="657890" y="850605"/>
                </a:lnTo>
                <a:lnTo>
                  <a:pt x="0" y="8506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9" name="Google Shape;559;p12"/>
          <p:cNvSpPr/>
          <p:nvPr/>
        </p:nvSpPr>
        <p:spPr>
          <a:xfrm>
            <a:off x="4686300" y="3516137"/>
            <a:ext cx="219297" cy="5316279"/>
          </a:xfrm>
          <a:custGeom>
            <a:rect b="b" l="l" r="r" t="t"/>
            <a:pathLst>
              <a:path extrusionOk="0" h="5316279" w="219297">
                <a:moveTo>
                  <a:pt x="0" y="0"/>
                </a:moveTo>
                <a:lnTo>
                  <a:pt x="219297" y="0"/>
                </a:lnTo>
                <a:lnTo>
                  <a:pt x="219297" y="5316279"/>
                </a:lnTo>
                <a:lnTo>
                  <a:pt x="0" y="5316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0" name="Google Shape;560;p12"/>
          <p:cNvSpPr/>
          <p:nvPr/>
        </p:nvSpPr>
        <p:spPr>
          <a:xfrm>
            <a:off x="4898951" y="5004695"/>
            <a:ext cx="3276157" cy="3402419"/>
          </a:xfrm>
          <a:custGeom>
            <a:rect b="b" l="l" r="r" t="t"/>
            <a:pathLst>
              <a:path extrusionOk="0" h="3402419" w="3276157">
                <a:moveTo>
                  <a:pt x="0" y="0"/>
                </a:moveTo>
                <a:lnTo>
                  <a:pt x="3276157" y="0"/>
                </a:lnTo>
                <a:lnTo>
                  <a:pt x="3276157" y="3402418"/>
                </a:lnTo>
                <a:lnTo>
                  <a:pt x="0" y="34024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1" name="Google Shape;561;p12"/>
          <p:cNvSpPr/>
          <p:nvPr/>
        </p:nvSpPr>
        <p:spPr>
          <a:xfrm>
            <a:off x="5118248" y="5642648"/>
            <a:ext cx="2618267" cy="2339163"/>
          </a:xfrm>
          <a:custGeom>
            <a:rect b="b" l="l" r="r" t="t"/>
            <a:pathLst>
              <a:path extrusionOk="0" h="2339163" w="2618267">
                <a:moveTo>
                  <a:pt x="0" y="0"/>
                </a:moveTo>
                <a:lnTo>
                  <a:pt x="2618267" y="0"/>
                </a:lnTo>
                <a:lnTo>
                  <a:pt x="2618267" y="2339163"/>
                </a:lnTo>
                <a:lnTo>
                  <a:pt x="0" y="23391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2" name="Google Shape;562;p12"/>
          <p:cNvSpPr txBox="1"/>
          <p:nvPr/>
        </p:nvSpPr>
        <p:spPr>
          <a:xfrm>
            <a:off x="8045386" y="4976440"/>
            <a:ext cx="1353312" cy="6090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7"/>
              <a:buFont typeface="Arial"/>
              <a:buNone/>
            </a:pPr>
            <a:r>
              <a:rPr b="1" i="0" lang="en-US" sz="145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Edge Twin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7"/>
              <a:buFont typeface="Arial"/>
              <a:buNone/>
            </a:pPr>
            <a:r>
              <a:rPr b="0" i="0" lang="en-US" sz="145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(AI-Native Team)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12"/>
          <p:cNvSpPr/>
          <p:nvPr/>
        </p:nvSpPr>
        <p:spPr>
          <a:xfrm>
            <a:off x="7729870" y="6067951"/>
            <a:ext cx="1528430" cy="1488558"/>
          </a:xfrm>
          <a:custGeom>
            <a:rect b="b" l="l" r="r" t="t"/>
            <a:pathLst>
              <a:path extrusionOk="0" h="1488558" w="1528430">
                <a:moveTo>
                  <a:pt x="0" y="0"/>
                </a:moveTo>
                <a:lnTo>
                  <a:pt x="1528430" y="0"/>
                </a:lnTo>
                <a:lnTo>
                  <a:pt x="1528430" y="1488558"/>
                </a:lnTo>
                <a:lnTo>
                  <a:pt x="0" y="14885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4" name="Google Shape;564;p12"/>
          <p:cNvSpPr/>
          <p:nvPr/>
        </p:nvSpPr>
        <p:spPr>
          <a:xfrm>
            <a:off x="8168463" y="6493253"/>
            <a:ext cx="657890" cy="637953"/>
          </a:xfrm>
          <a:custGeom>
            <a:rect b="b" l="l" r="r" t="t"/>
            <a:pathLst>
              <a:path extrusionOk="0" h="637953" w="657890">
                <a:moveTo>
                  <a:pt x="0" y="0"/>
                </a:moveTo>
                <a:lnTo>
                  <a:pt x="657889" y="0"/>
                </a:lnTo>
                <a:lnTo>
                  <a:pt x="657889" y="637953"/>
                </a:lnTo>
                <a:lnTo>
                  <a:pt x="0" y="637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5" name="Google Shape;565;p12"/>
          <p:cNvSpPr/>
          <p:nvPr/>
        </p:nvSpPr>
        <p:spPr>
          <a:xfrm>
            <a:off x="9039003" y="3516137"/>
            <a:ext cx="219297" cy="5316279"/>
          </a:xfrm>
          <a:custGeom>
            <a:rect b="b" l="l" r="r" t="t"/>
            <a:pathLst>
              <a:path extrusionOk="0" h="5316279" w="219297">
                <a:moveTo>
                  <a:pt x="0" y="0"/>
                </a:moveTo>
                <a:lnTo>
                  <a:pt x="219297" y="0"/>
                </a:lnTo>
                <a:lnTo>
                  <a:pt x="219297" y="5316279"/>
                </a:lnTo>
                <a:lnTo>
                  <a:pt x="0" y="5316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6" name="Google Shape;566;p12"/>
          <p:cNvSpPr/>
          <p:nvPr/>
        </p:nvSpPr>
        <p:spPr>
          <a:xfrm>
            <a:off x="9258300" y="5642648"/>
            <a:ext cx="2179674" cy="2126512"/>
          </a:xfrm>
          <a:custGeom>
            <a:rect b="b" l="l" r="r" t="t"/>
            <a:pathLst>
              <a:path extrusionOk="0" h="2126512" w="2179674">
                <a:moveTo>
                  <a:pt x="0" y="0"/>
                </a:moveTo>
                <a:lnTo>
                  <a:pt x="2179674" y="0"/>
                </a:lnTo>
                <a:lnTo>
                  <a:pt x="2179674" y="2126512"/>
                </a:lnTo>
                <a:lnTo>
                  <a:pt x="0" y="2126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7" name="Google Shape;567;p12"/>
          <p:cNvSpPr/>
          <p:nvPr/>
        </p:nvSpPr>
        <p:spPr>
          <a:xfrm>
            <a:off x="11431329" y="5642648"/>
            <a:ext cx="2186320" cy="2126512"/>
          </a:xfrm>
          <a:custGeom>
            <a:rect b="b" l="l" r="r" t="t"/>
            <a:pathLst>
              <a:path extrusionOk="0" h="2126512" w="2186320">
                <a:moveTo>
                  <a:pt x="0" y="0"/>
                </a:moveTo>
                <a:lnTo>
                  <a:pt x="2186320" y="0"/>
                </a:lnTo>
                <a:lnTo>
                  <a:pt x="2186320" y="2126512"/>
                </a:lnTo>
                <a:lnTo>
                  <a:pt x="0" y="21265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8" name="Google Shape;568;p12"/>
          <p:cNvSpPr/>
          <p:nvPr/>
        </p:nvSpPr>
        <p:spPr>
          <a:xfrm>
            <a:off x="13611003" y="3516137"/>
            <a:ext cx="219297" cy="5316279"/>
          </a:xfrm>
          <a:custGeom>
            <a:rect b="b" l="l" r="r" t="t"/>
            <a:pathLst>
              <a:path extrusionOk="0" h="5316279" w="219297">
                <a:moveTo>
                  <a:pt x="0" y="0"/>
                </a:moveTo>
                <a:lnTo>
                  <a:pt x="219297" y="0"/>
                </a:lnTo>
                <a:lnTo>
                  <a:pt x="219297" y="5316279"/>
                </a:lnTo>
                <a:lnTo>
                  <a:pt x="0" y="53162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9" name="Google Shape;569;p12"/>
          <p:cNvSpPr/>
          <p:nvPr/>
        </p:nvSpPr>
        <p:spPr>
          <a:xfrm>
            <a:off x="13830300" y="4579392"/>
            <a:ext cx="4140052" cy="4253023"/>
          </a:xfrm>
          <a:custGeom>
            <a:rect b="b" l="l" r="r" t="t"/>
            <a:pathLst>
              <a:path extrusionOk="0" h="4253023" w="4140052">
                <a:moveTo>
                  <a:pt x="0" y="0"/>
                </a:moveTo>
                <a:lnTo>
                  <a:pt x="4140052" y="0"/>
                </a:lnTo>
                <a:lnTo>
                  <a:pt x="4140052" y="4253024"/>
                </a:lnTo>
                <a:lnTo>
                  <a:pt x="0" y="42530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0" name="Google Shape;570;p12"/>
          <p:cNvSpPr/>
          <p:nvPr/>
        </p:nvSpPr>
        <p:spPr>
          <a:xfrm rot="-10395086">
            <a:off x="10358685" y="7716342"/>
            <a:ext cx="2078621" cy="1014194"/>
          </a:xfrm>
          <a:custGeom>
            <a:rect b="b" l="l" r="r" t="t"/>
            <a:pathLst>
              <a:path extrusionOk="0" h="1014194" w="2078621">
                <a:moveTo>
                  <a:pt x="2078622" y="1014194"/>
                </a:moveTo>
                <a:lnTo>
                  <a:pt x="0" y="1014194"/>
                </a:lnTo>
                <a:lnTo>
                  <a:pt x="0" y="0"/>
                </a:lnTo>
                <a:lnTo>
                  <a:pt x="2078622" y="0"/>
                </a:lnTo>
                <a:lnTo>
                  <a:pt x="2078622" y="1014194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1" name="Google Shape;571;p12"/>
          <p:cNvSpPr txBox="1"/>
          <p:nvPr/>
        </p:nvSpPr>
        <p:spPr>
          <a:xfrm>
            <a:off x="17127322" y="9739811"/>
            <a:ext cx="1052817" cy="19001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9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2"/>
              <a:buFont typeface="Arial"/>
              <a:buNone/>
            </a:pPr>
            <a:r>
              <a:rPr b="0" i="0" lang="en-US" sz="1282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NotebookLM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12"/>
          <p:cNvSpPr txBox="1"/>
          <p:nvPr/>
        </p:nvSpPr>
        <p:spPr>
          <a:xfrm>
            <a:off x="1120140" y="3505919"/>
            <a:ext cx="2816352" cy="953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Phase 1: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Legacy Mothership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12"/>
          <p:cNvSpPr txBox="1"/>
          <p:nvPr/>
        </p:nvSpPr>
        <p:spPr>
          <a:xfrm>
            <a:off x="5527548" y="3499117"/>
            <a:ext cx="2816352" cy="953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Phase 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Edge Twin Spawns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12"/>
          <p:cNvSpPr txBox="1"/>
          <p:nvPr/>
        </p:nvSpPr>
        <p:spPr>
          <a:xfrm>
            <a:off x="10227564" y="3506076"/>
            <a:ext cx="2340864" cy="953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Phase 3: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Workflow Migration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12"/>
          <p:cNvSpPr txBox="1"/>
          <p:nvPr/>
        </p:nvSpPr>
        <p:spPr>
          <a:xfrm>
            <a:off x="14214348" y="3499117"/>
            <a:ext cx="3182112" cy="95313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Phase 4: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-US" sz="23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New Center of Gravity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6" name="Google Shape;576;p12"/>
          <p:cNvSpPr txBox="1"/>
          <p:nvPr/>
        </p:nvSpPr>
        <p:spPr>
          <a:xfrm>
            <a:off x="1673414" y="7981811"/>
            <a:ext cx="1856107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2"/>
              <a:buFont typeface="Arial"/>
              <a:buNone/>
            </a:pPr>
            <a:r>
              <a:rPr b="1" i="0" lang="en-US" sz="1902" u="none" cap="none" strike="noStrike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Human-Centric Workflows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7" name="Google Shape;577;p12"/>
          <p:cNvSpPr txBox="1"/>
          <p:nvPr/>
        </p:nvSpPr>
        <p:spPr>
          <a:xfrm>
            <a:off x="5854283" y="6637568"/>
            <a:ext cx="1446962" cy="557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6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8"/>
              <a:buFont typeface="Arial"/>
              <a:buNone/>
            </a:pPr>
            <a:r>
              <a:rPr b="1" i="0" lang="en-US" sz="1828" u="none" cap="none" strike="noStrike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Mothership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996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8"/>
              <a:buFont typeface="Arial"/>
              <a:buNone/>
            </a:pPr>
            <a:r>
              <a:rPr b="1" i="0" lang="en-US" sz="1828" u="none" cap="none" strike="noStrike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unchanged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12"/>
          <p:cNvSpPr txBox="1"/>
          <p:nvPr/>
        </p:nvSpPr>
        <p:spPr>
          <a:xfrm>
            <a:off x="8106156" y="7611069"/>
            <a:ext cx="896112" cy="6866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32"/>
              <a:buFont typeface="Arial"/>
              <a:buNone/>
            </a:pPr>
            <a:r>
              <a:rPr b="1" i="0" lang="en-US" sz="1432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Reporting Directly to CEO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12"/>
          <p:cNvSpPr txBox="1"/>
          <p:nvPr/>
        </p:nvSpPr>
        <p:spPr>
          <a:xfrm>
            <a:off x="11855196" y="6361622"/>
            <a:ext cx="1481328" cy="8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78"/>
              <a:buFont typeface="Arial"/>
              <a:buNone/>
            </a:pPr>
            <a:r>
              <a:rPr b="1" i="0" lang="en-US" sz="1778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Core Shinks, Edge Outperforms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12"/>
          <p:cNvSpPr txBox="1"/>
          <p:nvPr/>
        </p:nvSpPr>
        <p:spPr>
          <a:xfrm>
            <a:off x="14726412" y="5398861"/>
            <a:ext cx="2322576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4"/>
              <a:buFont typeface="Arial"/>
              <a:buNone/>
            </a:pPr>
            <a:r>
              <a:rPr b="1" i="0" lang="en-US" sz="217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AI-Native Firm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12"/>
          <p:cNvSpPr txBox="1"/>
          <p:nvPr/>
        </p:nvSpPr>
        <p:spPr>
          <a:xfrm>
            <a:off x="14851986" y="6628043"/>
            <a:ext cx="2117148" cy="752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9"/>
              <a:buFont typeface="Arial"/>
              <a:buNone/>
            </a:pPr>
            <a:r>
              <a:rPr b="1" i="0" lang="en-US" sz="167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Massive Intelligence-Dense Entity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12"/>
          <p:cNvSpPr txBox="1"/>
          <p:nvPr/>
        </p:nvSpPr>
        <p:spPr>
          <a:xfrm>
            <a:off x="9639605" y="6621178"/>
            <a:ext cx="1446962" cy="2809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6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8"/>
              <a:buFont typeface="Arial"/>
              <a:buNone/>
            </a:pPr>
            <a:r>
              <a:rPr b="1" i="0" lang="en-US" sz="1828" u="none" cap="none" strike="noStrike">
                <a:solidFill>
                  <a:srgbClr val="FFFFFF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Mothership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12"/>
          <p:cNvSpPr txBox="1"/>
          <p:nvPr/>
        </p:nvSpPr>
        <p:spPr>
          <a:xfrm>
            <a:off x="10865762" y="8800244"/>
            <a:ext cx="989434" cy="4580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2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32"/>
              <a:buFont typeface="Arial"/>
              <a:buNone/>
            </a:pPr>
            <a:r>
              <a:rPr b="1" i="0" lang="en-US" sz="1432" u="none" cap="none" strike="noStrik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Workflows Migrate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2" name="Google Shape;592;p13"/>
          <p:cNvGrpSpPr/>
          <p:nvPr/>
        </p:nvGrpSpPr>
        <p:grpSpPr>
          <a:xfrm>
            <a:off x="1028700" y="762872"/>
            <a:ext cx="16459200" cy="1321841"/>
            <a:chOff x="0" y="0"/>
            <a:chExt cx="21945600" cy="1762455"/>
          </a:xfrm>
        </p:grpSpPr>
        <p:sp>
          <p:nvSpPr>
            <p:cNvPr id="593" name="Google Shape;593;p13"/>
            <p:cNvSpPr/>
            <p:nvPr/>
          </p:nvSpPr>
          <p:spPr>
            <a:xfrm>
              <a:off x="0" y="0"/>
              <a:ext cx="21945600" cy="1762455"/>
            </a:xfrm>
            <a:custGeom>
              <a:rect b="b" l="l" r="r" t="t"/>
              <a:pathLst>
                <a:path extrusionOk="0" h="1762455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762455"/>
                  </a:lnTo>
                  <a:lnTo>
                    <a:pt x="0" y="1762455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89320" l="0" r="0" t="-195929"/>
              </a:stretch>
            </a:blipFill>
            <a:ln>
              <a:noFill/>
            </a:ln>
          </p:spPr>
        </p:sp>
        <p:sp>
          <p:nvSpPr>
            <p:cNvPr id="594" name="Google Shape;594;p13"/>
            <p:cNvSpPr txBox="1"/>
            <p:nvPr/>
          </p:nvSpPr>
          <p:spPr>
            <a:xfrm>
              <a:off x="0" y="0"/>
              <a:ext cx="21945600" cy="1762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400"/>
                <a:buFont typeface="Arial"/>
                <a:buNone/>
              </a:pPr>
              <a:r>
                <a:rPr b="0" i="0" lang="en-US" sz="5400" u="none" cap="none" strike="noStrike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Two sectors already lived this.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5" name="Google Shape;595;p13"/>
          <p:cNvGrpSpPr/>
          <p:nvPr/>
        </p:nvGrpSpPr>
        <p:grpSpPr>
          <a:xfrm>
            <a:off x="960120" y="1951788"/>
            <a:ext cx="16459200" cy="692944"/>
            <a:chOff x="0" y="-9525"/>
            <a:chExt cx="21945600" cy="923925"/>
          </a:xfrm>
        </p:grpSpPr>
        <p:sp>
          <p:nvSpPr>
            <p:cNvPr id="596" name="Google Shape;596;p13"/>
            <p:cNvSpPr/>
            <p:nvPr/>
          </p:nvSpPr>
          <p:spPr>
            <a:xfrm>
              <a:off x="0" y="0"/>
              <a:ext cx="21945600" cy="914400"/>
            </a:xfrm>
            <a:custGeom>
              <a:rect b="b" l="l" r="r" t="t"/>
              <a:pathLst>
                <a:path extrusionOk="0" h="914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417639" l="0" r="0" t="-417639"/>
              </a:stretch>
            </a:blipFill>
            <a:ln>
              <a:noFill/>
            </a:ln>
          </p:spPr>
        </p:sp>
        <p:sp>
          <p:nvSpPr>
            <p:cNvPr id="597" name="Google Shape;597;p13"/>
            <p:cNvSpPr txBox="1"/>
            <p:nvPr/>
          </p:nvSpPr>
          <p:spPr>
            <a:xfrm>
              <a:off x="0" y="-9525"/>
              <a:ext cx="21945600" cy="923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50"/>
                <a:buFont typeface="Arial"/>
                <a:buNone/>
              </a:pPr>
              <a:r>
                <a:rPr b="0" i="1" lang="en-US" sz="25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Same arc, different industries. The pattern is structural.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8" name="Google Shape;598;p13"/>
          <p:cNvGrpSpPr/>
          <p:nvPr/>
        </p:nvGrpSpPr>
        <p:grpSpPr>
          <a:xfrm>
            <a:off x="969645" y="2651053"/>
            <a:ext cx="8229600" cy="555784"/>
            <a:chOff x="0" y="-9525"/>
            <a:chExt cx="10972800" cy="741045"/>
          </a:xfrm>
        </p:grpSpPr>
        <p:sp>
          <p:nvSpPr>
            <p:cNvPr id="599" name="Google Shape;599;p13"/>
            <p:cNvSpPr/>
            <p:nvPr/>
          </p:nvSpPr>
          <p:spPr>
            <a:xfrm>
              <a:off x="0" y="0"/>
              <a:ext cx="10972800" cy="731520"/>
            </a:xfrm>
            <a:custGeom>
              <a:rect b="b" l="l" r="r" t="t"/>
              <a:pathLst>
                <a:path extrusionOk="0" h="73152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31520"/>
                  </a:lnTo>
                  <a:lnTo>
                    <a:pt x="0" y="73152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242261" l="0" r="0" t="-242261"/>
              </a:stretch>
            </a:blipFill>
            <a:ln>
              <a:noFill/>
            </a:ln>
          </p:spPr>
        </p:sp>
        <p:sp>
          <p:nvSpPr>
            <p:cNvPr id="600" name="Google Shape;600;p13"/>
            <p:cNvSpPr txBox="1"/>
            <p:nvPr/>
          </p:nvSpPr>
          <p:spPr>
            <a:xfrm>
              <a:off x="0" y="-9525"/>
              <a:ext cx="10972800" cy="741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50"/>
                <a:buFont typeface="Arial"/>
                <a:buNone/>
              </a:pPr>
              <a:r>
                <a:rPr b="1" i="0" lang="en-US" sz="22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CONTACT CENTERS</a:t>
              </a:r>
              <a:endParaRPr b="0" i="0" sz="22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1" name="Google Shape;601;p13"/>
          <p:cNvSpPr/>
          <p:nvPr/>
        </p:nvSpPr>
        <p:spPr>
          <a:xfrm>
            <a:off x="969645" y="3496949"/>
            <a:ext cx="822960" cy="19050"/>
          </a:xfrm>
          <a:custGeom>
            <a:rect b="b" l="l" r="r" t="t"/>
            <a:pathLst>
              <a:path extrusionOk="0" h="25400" w="1097280">
                <a:moveTo>
                  <a:pt x="0" y="0"/>
                </a:moveTo>
                <a:lnTo>
                  <a:pt x="1097280" y="0"/>
                </a:lnTo>
                <a:lnTo>
                  <a:pt x="109728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602" name="Google Shape;602;p13"/>
          <p:cNvGrpSpPr/>
          <p:nvPr/>
        </p:nvGrpSpPr>
        <p:grpSpPr>
          <a:xfrm>
            <a:off x="960120" y="3378689"/>
            <a:ext cx="7818120" cy="5157225"/>
            <a:chOff x="0" y="-716150"/>
            <a:chExt cx="10424160" cy="6876300"/>
          </a:xfrm>
        </p:grpSpPr>
        <p:sp>
          <p:nvSpPr>
            <p:cNvPr id="603" name="Google Shape;603;p13"/>
            <p:cNvSpPr/>
            <p:nvPr/>
          </p:nvSpPr>
          <p:spPr>
            <a:xfrm>
              <a:off x="0" y="0"/>
              <a:ext cx="10424160" cy="6160077"/>
            </a:xfrm>
            <a:custGeom>
              <a:rect b="b" l="l" r="r" t="t"/>
              <a:pathLst>
                <a:path extrusionOk="0" h="6160077" w="10424160">
                  <a:moveTo>
                    <a:pt x="0" y="0"/>
                  </a:moveTo>
                  <a:lnTo>
                    <a:pt x="10424160" y="0"/>
                  </a:lnTo>
                  <a:lnTo>
                    <a:pt x="10424160" y="6160077"/>
                  </a:lnTo>
                  <a:lnTo>
                    <a:pt x="0" y="6160077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2029" l="-24281" r="-24281" t="0"/>
              </a:stretch>
            </a:blipFill>
            <a:ln>
              <a:noFill/>
            </a:ln>
          </p:spPr>
        </p:sp>
        <p:sp>
          <p:nvSpPr>
            <p:cNvPr id="604" name="Google Shape;604;p13"/>
            <p:cNvSpPr txBox="1"/>
            <p:nvPr/>
          </p:nvSpPr>
          <p:spPr>
            <a:xfrm>
              <a:off x="7" y="-716150"/>
              <a:ext cx="10424100" cy="687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1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Phase 1: Human BPO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0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~10M agents globally. Convergys, Teleperformance, Concentrix. $5–15 per contact.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0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1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Phase 2: Chatbot assist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0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20–40% deflection. Where most “AI strategy” still lives.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0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1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Phase 3: AI-native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0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Klarna: 700 FTE replaced, $40M margin. Decagon · Sierra · Cresta · BAC Erica (1B+ interactions). 10–100× cheaper per contact.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5" name="Google Shape;605;p13"/>
          <p:cNvGrpSpPr/>
          <p:nvPr/>
        </p:nvGrpSpPr>
        <p:grpSpPr>
          <a:xfrm>
            <a:off x="9747885" y="2651053"/>
            <a:ext cx="8229600" cy="555784"/>
            <a:chOff x="0" y="-9525"/>
            <a:chExt cx="10972800" cy="741045"/>
          </a:xfrm>
        </p:grpSpPr>
        <p:sp>
          <p:nvSpPr>
            <p:cNvPr id="606" name="Google Shape;606;p13"/>
            <p:cNvSpPr/>
            <p:nvPr/>
          </p:nvSpPr>
          <p:spPr>
            <a:xfrm>
              <a:off x="0" y="0"/>
              <a:ext cx="10972800" cy="731520"/>
            </a:xfrm>
            <a:custGeom>
              <a:rect b="b" l="l" r="r" t="t"/>
              <a:pathLst>
                <a:path extrusionOk="0" h="73152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31520"/>
                  </a:lnTo>
                  <a:lnTo>
                    <a:pt x="0" y="73152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242261" l="0" r="0" t="-242261"/>
              </a:stretch>
            </a:blipFill>
            <a:ln>
              <a:noFill/>
            </a:ln>
          </p:spPr>
        </p:sp>
        <p:sp>
          <p:nvSpPr>
            <p:cNvPr id="607" name="Google Shape;607;p13"/>
            <p:cNvSpPr txBox="1"/>
            <p:nvPr/>
          </p:nvSpPr>
          <p:spPr>
            <a:xfrm>
              <a:off x="0" y="-9525"/>
              <a:ext cx="10972800" cy="741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50"/>
                <a:buFont typeface="Arial"/>
                <a:buNone/>
              </a:pPr>
              <a:r>
                <a:rPr b="1" i="0" lang="en-US" sz="22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MARKETING &amp; CREATIVE PRODUCTION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8" name="Google Shape;608;p13"/>
          <p:cNvSpPr/>
          <p:nvPr/>
        </p:nvSpPr>
        <p:spPr>
          <a:xfrm>
            <a:off x="9747885" y="3496949"/>
            <a:ext cx="822960" cy="19050"/>
          </a:xfrm>
          <a:custGeom>
            <a:rect b="b" l="l" r="r" t="t"/>
            <a:pathLst>
              <a:path extrusionOk="0" h="25400" w="1097280">
                <a:moveTo>
                  <a:pt x="0" y="0"/>
                </a:moveTo>
                <a:lnTo>
                  <a:pt x="1097280" y="0"/>
                </a:lnTo>
                <a:lnTo>
                  <a:pt x="109728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609" name="Google Shape;609;p13"/>
          <p:cNvGrpSpPr/>
          <p:nvPr/>
        </p:nvGrpSpPr>
        <p:grpSpPr>
          <a:xfrm>
            <a:off x="9738350" y="3378627"/>
            <a:ext cx="7818130" cy="5157233"/>
            <a:chOff x="-13" y="-716233"/>
            <a:chExt cx="10424173" cy="6876310"/>
          </a:xfrm>
        </p:grpSpPr>
        <p:sp>
          <p:nvSpPr>
            <p:cNvPr id="610" name="Google Shape;610;p13"/>
            <p:cNvSpPr/>
            <p:nvPr/>
          </p:nvSpPr>
          <p:spPr>
            <a:xfrm>
              <a:off x="0" y="0"/>
              <a:ext cx="10424160" cy="6160077"/>
            </a:xfrm>
            <a:custGeom>
              <a:rect b="b" l="l" r="r" t="t"/>
              <a:pathLst>
                <a:path extrusionOk="0" h="6160077" w="10424160">
                  <a:moveTo>
                    <a:pt x="0" y="0"/>
                  </a:moveTo>
                  <a:lnTo>
                    <a:pt x="10424160" y="0"/>
                  </a:lnTo>
                  <a:lnTo>
                    <a:pt x="10424160" y="6160077"/>
                  </a:lnTo>
                  <a:lnTo>
                    <a:pt x="0" y="6160077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2029" l="-24281" r="-24281" t="0"/>
              </a:stretch>
            </a:blipFill>
            <a:ln>
              <a:noFill/>
            </a:ln>
          </p:spPr>
        </p:sp>
        <p:sp>
          <p:nvSpPr>
            <p:cNvPr id="611" name="Google Shape;611;p13"/>
            <p:cNvSpPr txBox="1"/>
            <p:nvPr/>
          </p:nvSpPr>
          <p:spPr>
            <a:xfrm>
              <a:off x="-13" y="-716233"/>
              <a:ext cx="10424100" cy="6876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1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Phase 1: Agency-heavy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0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WPP · Omnicom · Publicis · IPG. ~500K people, $50B+ in fees. Assets $1K–$100K each.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0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1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Phase 2: AI-assisted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0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Adobe Firefly, Canva, early Jasper. 20–40% faster inside agency workflows.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0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 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1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Phase 3: AI-native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99"/>
                <a:buFont typeface="Arial"/>
                <a:buNone/>
              </a:pPr>
              <a:r>
                <a:rPr b="0" i="0" lang="en-US" sz="23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Midjourney · Runway · Synthesia · ElevenLabs. Klarna: ~$10M/yr saved cutting agencies. 100–1000× cheaper per asset.</a:t>
              </a:r>
              <a:endParaRPr b="0" i="0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2" name="Google Shape;612;p13"/>
          <p:cNvGrpSpPr/>
          <p:nvPr/>
        </p:nvGrpSpPr>
        <p:grpSpPr>
          <a:xfrm>
            <a:off x="960120" y="8915400"/>
            <a:ext cx="16322040" cy="905307"/>
            <a:chOff x="0" y="0"/>
            <a:chExt cx="21762720" cy="1207076"/>
          </a:xfrm>
        </p:grpSpPr>
        <p:sp>
          <p:nvSpPr>
            <p:cNvPr id="613" name="Google Shape;613;p13"/>
            <p:cNvSpPr/>
            <p:nvPr/>
          </p:nvSpPr>
          <p:spPr>
            <a:xfrm>
              <a:off x="0" y="0"/>
              <a:ext cx="21762720" cy="1207076"/>
            </a:xfrm>
            <a:custGeom>
              <a:rect b="b" l="l" r="r" t="t"/>
              <a:pathLst>
                <a:path extrusionOk="0" h="1207076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1207076"/>
                  </a:lnTo>
                  <a:lnTo>
                    <a:pt x="0" y="1207076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289173" l="0" r="0" t="-313419"/>
              </a:stretch>
            </a:blipFill>
            <a:ln>
              <a:noFill/>
            </a:ln>
          </p:spPr>
        </p:sp>
        <p:sp>
          <p:nvSpPr>
            <p:cNvPr id="614" name="Google Shape;614;p13"/>
            <p:cNvSpPr txBox="1"/>
            <p:nvPr/>
          </p:nvSpPr>
          <p:spPr>
            <a:xfrm>
              <a:off x="0" y="0"/>
              <a:ext cx="21762720" cy="120707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1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The question is no longer whether your sector goes through this arc. It is when, and whether you lead it from the edge or get displaced from the core.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3" name="Google Shape;623;p14"/>
          <p:cNvGrpSpPr/>
          <p:nvPr/>
        </p:nvGrpSpPr>
        <p:grpSpPr>
          <a:xfrm>
            <a:off x="1028700" y="551974"/>
            <a:ext cx="16459200" cy="1848327"/>
            <a:chOff x="0" y="-9525"/>
            <a:chExt cx="21945600" cy="2464435"/>
          </a:xfrm>
        </p:grpSpPr>
        <p:sp>
          <p:nvSpPr>
            <p:cNvPr id="624" name="Google Shape;624;p14"/>
            <p:cNvSpPr/>
            <p:nvPr/>
          </p:nvSpPr>
          <p:spPr>
            <a:xfrm>
              <a:off x="0" y="0"/>
              <a:ext cx="21945600" cy="2454910"/>
            </a:xfrm>
            <a:custGeom>
              <a:rect b="b" l="l" r="r" t="t"/>
              <a:pathLst>
                <a:path extrusionOk="0" h="245491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454910"/>
                  </a:lnTo>
                  <a:lnTo>
                    <a:pt x="0" y="245491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07709" l="0" r="0" t="-140662"/>
              </a:stretch>
            </a:blipFill>
            <a:ln>
              <a:noFill/>
            </a:ln>
          </p:spPr>
        </p:sp>
        <p:sp>
          <p:nvSpPr>
            <p:cNvPr id="625" name="Google Shape;625;p14"/>
            <p:cNvSpPr txBox="1"/>
            <p:nvPr/>
          </p:nvSpPr>
          <p:spPr>
            <a:xfrm>
              <a:off x="0" y="-9525"/>
              <a:ext cx="21945600" cy="2464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500"/>
                <a:buFont typeface="Arial"/>
                <a:buNone/>
              </a:pPr>
              <a:r>
                <a:rPr b="0" i="0" lang="en-US" sz="7500" u="none" cap="none" strike="noStrike">
                  <a:solidFill>
                    <a:srgbClr val="F3F4F7"/>
                  </a:solidFill>
                  <a:latin typeface="Anton"/>
                  <a:ea typeface="Anton"/>
                  <a:cs typeface="Anton"/>
                  <a:sym typeface="Anton"/>
                </a:rPr>
                <a:t>REWRITE: six sequenced steps.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6" name="Google Shape;626;p14"/>
          <p:cNvGrpSpPr/>
          <p:nvPr/>
        </p:nvGrpSpPr>
        <p:grpSpPr>
          <a:xfrm>
            <a:off x="1028700" y="2114073"/>
            <a:ext cx="16459200" cy="692944"/>
            <a:chOff x="0" y="-9525"/>
            <a:chExt cx="21945600" cy="923925"/>
          </a:xfrm>
        </p:grpSpPr>
        <p:sp>
          <p:nvSpPr>
            <p:cNvPr id="627" name="Google Shape;627;p14"/>
            <p:cNvSpPr/>
            <p:nvPr/>
          </p:nvSpPr>
          <p:spPr>
            <a:xfrm>
              <a:off x="0" y="0"/>
              <a:ext cx="21945600" cy="914400"/>
            </a:xfrm>
            <a:custGeom>
              <a:rect b="b" l="l" r="r" t="t"/>
              <a:pathLst>
                <a:path extrusionOk="0" h="91440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417639" l="0" r="0" t="-417639"/>
              </a:stretch>
            </a:blipFill>
            <a:ln>
              <a:noFill/>
            </a:ln>
          </p:spPr>
        </p:sp>
        <p:sp>
          <p:nvSpPr>
            <p:cNvPr id="628" name="Google Shape;628;p14"/>
            <p:cNvSpPr txBox="1"/>
            <p:nvPr/>
          </p:nvSpPr>
          <p:spPr>
            <a:xfrm>
              <a:off x="0" y="-9525"/>
              <a:ext cx="21945600" cy="9239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50"/>
                <a:buFont typeface="Arial"/>
                <a:buNone/>
              </a:pPr>
              <a:r>
                <a:rPr b="0" i="1" lang="en-US" sz="2550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The sequence is non-negotiable. Governance lives across every step.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9" name="Google Shape;629;p14"/>
          <p:cNvGrpSpPr/>
          <p:nvPr/>
        </p:nvGrpSpPr>
        <p:grpSpPr>
          <a:xfrm>
            <a:off x="1038225" y="3331045"/>
            <a:ext cx="2606040" cy="555784"/>
            <a:chOff x="0" y="-9525"/>
            <a:chExt cx="3474720" cy="741045"/>
          </a:xfrm>
        </p:grpSpPr>
        <p:sp>
          <p:nvSpPr>
            <p:cNvPr id="630" name="Google Shape;630;p14"/>
            <p:cNvSpPr/>
            <p:nvPr/>
          </p:nvSpPr>
          <p:spPr>
            <a:xfrm>
              <a:off x="0" y="0"/>
              <a:ext cx="3474720" cy="731520"/>
            </a:xfrm>
            <a:custGeom>
              <a:rect b="b" l="l" r="r" t="t"/>
              <a:pathLst>
                <a:path extrusionOk="0" h="731520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631" name="Google Shape;631;p14"/>
            <p:cNvSpPr txBox="1"/>
            <p:nvPr/>
          </p:nvSpPr>
          <p:spPr>
            <a:xfrm>
              <a:off x="0" y="-9525"/>
              <a:ext cx="3474720" cy="741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1" i="0" lang="en-US" sz="1650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01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32" name="Google Shape;632;p14"/>
          <p:cNvSpPr/>
          <p:nvPr/>
        </p:nvSpPr>
        <p:spPr>
          <a:xfrm>
            <a:off x="1038225" y="3877304"/>
            <a:ext cx="548640" cy="19050"/>
          </a:xfrm>
          <a:custGeom>
            <a:rect b="b" l="l" r="r" t="t"/>
            <a:pathLst>
              <a:path extrusionOk="0" h="25400" w="731520">
                <a:moveTo>
                  <a:pt x="0" y="0"/>
                </a:moveTo>
                <a:lnTo>
                  <a:pt x="731520" y="0"/>
                </a:lnTo>
                <a:lnTo>
                  <a:pt x="73152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633" name="Google Shape;633;p14"/>
          <p:cNvGrpSpPr/>
          <p:nvPr/>
        </p:nvGrpSpPr>
        <p:grpSpPr>
          <a:xfrm>
            <a:off x="1038225" y="4016845"/>
            <a:ext cx="2606040" cy="761524"/>
            <a:chOff x="0" y="-9525"/>
            <a:chExt cx="3474720" cy="1015365"/>
          </a:xfrm>
        </p:grpSpPr>
        <p:sp>
          <p:nvSpPr>
            <p:cNvPr id="634" name="Google Shape;634;p14"/>
            <p:cNvSpPr/>
            <p:nvPr/>
          </p:nvSpPr>
          <p:spPr>
            <a:xfrm>
              <a:off x="0" y="0"/>
              <a:ext cx="3474720" cy="1005840"/>
            </a:xfrm>
            <a:custGeom>
              <a:rect b="b" l="l" r="r" t="t"/>
              <a:pathLst>
                <a:path extrusionOk="0" h="1005840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1005840"/>
                  </a:lnTo>
                  <a:lnTo>
                    <a:pt x="0" y="100584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7311" l="0" r="0" t="-17311"/>
              </a:stretch>
            </a:blipFill>
            <a:ln>
              <a:noFill/>
            </a:ln>
          </p:spPr>
        </p:sp>
        <p:sp>
          <p:nvSpPr>
            <p:cNvPr id="635" name="Google Shape;635;p14"/>
            <p:cNvSpPr txBox="1"/>
            <p:nvPr/>
          </p:nvSpPr>
          <p:spPr>
            <a:xfrm>
              <a:off x="0" y="-9525"/>
              <a:ext cx="347472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1" i="0" lang="en-US" sz="2700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Backcast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6" name="Google Shape;636;p14"/>
          <p:cNvGrpSpPr/>
          <p:nvPr/>
        </p:nvGrpSpPr>
        <p:grpSpPr>
          <a:xfrm>
            <a:off x="1038225" y="4846949"/>
            <a:ext cx="2606040" cy="2572398"/>
            <a:chOff x="0" y="0"/>
            <a:chExt cx="3474720" cy="3429864"/>
          </a:xfrm>
        </p:grpSpPr>
        <p:sp>
          <p:nvSpPr>
            <p:cNvPr id="637" name="Google Shape;637;p14"/>
            <p:cNvSpPr/>
            <p:nvPr/>
          </p:nvSpPr>
          <p:spPr>
            <a:xfrm>
              <a:off x="0" y="0"/>
              <a:ext cx="3474720" cy="3429864"/>
            </a:xfrm>
            <a:custGeom>
              <a:rect b="b" l="l" r="r" t="t"/>
              <a:pathLst>
                <a:path extrusionOk="0" h="3429864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3429864"/>
                  </a:lnTo>
                  <a:lnTo>
                    <a:pt x="0" y="3429864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7303" l="-98562" r="-98562" t="0"/>
              </a:stretch>
            </a:blipFill>
            <a:ln>
              <a:noFill/>
            </a:ln>
          </p:spPr>
        </p:sp>
        <p:sp>
          <p:nvSpPr>
            <p:cNvPr id="638" name="Google Shape;638;p14"/>
            <p:cNvSpPr txBox="1"/>
            <p:nvPr/>
          </p:nvSpPr>
          <p:spPr>
            <a:xfrm>
              <a:off x="0" y="0"/>
              <a:ext cx="3474720" cy="34298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49"/>
                <a:buFont typeface="Arial"/>
                <a:buNone/>
              </a:pPr>
              <a:r>
                <a:rPr b="0" i="0" lang="en-US" sz="2649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Define the destination architecture. Validate against the Five Design Conditions.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9" name="Google Shape;639;p14"/>
          <p:cNvGrpSpPr/>
          <p:nvPr/>
        </p:nvGrpSpPr>
        <p:grpSpPr>
          <a:xfrm>
            <a:off x="3781425" y="3331045"/>
            <a:ext cx="2606040" cy="555784"/>
            <a:chOff x="0" y="-9525"/>
            <a:chExt cx="3474720" cy="741045"/>
          </a:xfrm>
        </p:grpSpPr>
        <p:sp>
          <p:nvSpPr>
            <p:cNvPr id="640" name="Google Shape;640;p14"/>
            <p:cNvSpPr/>
            <p:nvPr/>
          </p:nvSpPr>
          <p:spPr>
            <a:xfrm>
              <a:off x="0" y="0"/>
              <a:ext cx="3474720" cy="731520"/>
            </a:xfrm>
            <a:custGeom>
              <a:rect b="b" l="l" r="r" t="t"/>
              <a:pathLst>
                <a:path extrusionOk="0" h="731520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641" name="Google Shape;641;p14"/>
            <p:cNvSpPr txBox="1"/>
            <p:nvPr/>
          </p:nvSpPr>
          <p:spPr>
            <a:xfrm>
              <a:off x="0" y="-9525"/>
              <a:ext cx="3474720" cy="741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1" i="0" lang="en-US" sz="1650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02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2" name="Google Shape;642;p14"/>
          <p:cNvSpPr/>
          <p:nvPr/>
        </p:nvSpPr>
        <p:spPr>
          <a:xfrm>
            <a:off x="3781425" y="3877304"/>
            <a:ext cx="548640" cy="19050"/>
          </a:xfrm>
          <a:custGeom>
            <a:rect b="b" l="l" r="r" t="t"/>
            <a:pathLst>
              <a:path extrusionOk="0" h="25400" w="731520">
                <a:moveTo>
                  <a:pt x="0" y="0"/>
                </a:moveTo>
                <a:lnTo>
                  <a:pt x="731520" y="0"/>
                </a:lnTo>
                <a:lnTo>
                  <a:pt x="73152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643" name="Google Shape;643;p14"/>
          <p:cNvGrpSpPr/>
          <p:nvPr/>
        </p:nvGrpSpPr>
        <p:grpSpPr>
          <a:xfrm>
            <a:off x="3781425" y="4016845"/>
            <a:ext cx="2606040" cy="761524"/>
            <a:chOff x="0" y="-9525"/>
            <a:chExt cx="3474720" cy="1015365"/>
          </a:xfrm>
        </p:grpSpPr>
        <p:sp>
          <p:nvSpPr>
            <p:cNvPr id="644" name="Google Shape;644;p14"/>
            <p:cNvSpPr/>
            <p:nvPr/>
          </p:nvSpPr>
          <p:spPr>
            <a:xfrm>
              <a:off x="0" y="0"/>
              <a:ext cx="3474720" cy="1005840"/>
            </a:xfrm>
            <a:custGeom>
              <a:rect b="b" l="l" r="r" t="t"/>
              <a:pathLst>
                <a:path extrusionOk="0" h="1005840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1005840"/>
                  </a:lnTo>
                  <a:lnTo>
                    <a:pt x="0" y="100584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7311" l="0" r="0" t="-17311"/>
              </a:stretch>
            </a:blipFill>
            <a:ln>
              <a:noFill/>
            </a:ln>
          </p:spPr>
        </p:sp>
        <p:sp>
          <p:nvSpPr>
            <p:cNvPr id="645" name="Google Shape;645;p14"/>
            <p:cNvSpPr txBox="1"/>
            <p:nvPr/>
          </p:nvSpPr>
          <p:spPr>
            <a:xfrm>
              <a:off x="0" y="-9525"/>
              <a:ext cx="347472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1" i="0" lang="en-US" sz="2700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Assess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6" name="Google Shape;646;p14"/>
          <p:cNvGrpSpPr/>
          <p:nvPr/>
        </p:nvGrpSpPr>
        <p:grpSpPr>
          <a:xfrm>
            <a:off x="3781425" y="4846949"/>
            <a:ext cx="2606040" cy="2572398"/>
            <a:chOff x="0" y="0"/>
            <a:chExt cx="3474720" cy="3429864"/>
          </a:xfrm>
        </p:grpSpPr>
        <p:sp>
          <p:nvSpPr>
            <p:cNvPr id="647" name="Google Shape;647;p14"/>
            <p:cNvSpPr/>
            <p:nvPr/>
          </p:nvSpPr>
          <p:spPr>
            <a:xfrm>
              <a:off x="0" y="0"/>
              <a:ext cx="3474720" cy="3429864"/>
            </a:xfrm>
            <a:custGeom>
              <a:rect b="b" l="l" r="r" t="t"/>
              <a:pathLst>
                <a:path extrusionOk="0" h="3429864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3429864"/>
                  </a:lnTo>
                  <a:lnTo>
                    <a:pt x="0" y="3429864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7303" l="-98562" r="-98562" t="0"/>
              </a:stretch>
            </a:blipFill>
            <a:ln>
              <a:noFill/>
            </a:ln>
          </p:spPr>
        </p:sp>
        <p:sp>
          <p:nvSpPr>
            <p:cNvPr id="648" name="Google Shape;648;p14"/>
            <p:cNvSpPr txBox="1"/>
            <p:nvPr/>
          </p:nvSpPr>
          <p:spPr>
            <a:xfrm>
              <a:off x="0" y="0"/>
              <a:ext cx="3474720" cy="34298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49"/>
                <a:buFont typeface="Arial"/>
                <a:buNone/>
              </a:pPr>
              <a:r>
                <a:rPr b="0" i="0" lang="en-US" sz="2649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REWRITE Readiness Score. Intelligence audit. Capability gap.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9" name="Google Shape;649;p14"/>
          <p:cNvGrpSpPr/>
          <p:nvPr/>
        </p:nvGrpSpPr>
        <p:grpSpPr>
          <a:xfrm>
            <a:off x="6524625" y="3331045"/>
            <a:ext cx="2606040" cy="555784"/>
            <a:chOff x="0" y="-9525"/>
            <a:chExt cx="3474720" cy="741045"/>
          </a:xfrm>
        </p:grpSpPr>
        <p:sp>
          <p:nvSpPr>
            <p:cNvPr id="650" name="Google Shape;650;p14"/>
            <p:cNvSpPr/>
            <p:nvPr/>
          </p:nvSpPr>
          <p:spPr>
            <a:xfrm>
              <a:off x="0" y="0"/>
              <a:ext cx="3474720" cy="731520"/>
            </a:xfrm>
            <a:custGeom>
              <a:rect b="b" l="l" r="r" t="t"/>
              <a:pathLst>
                <a:path extrusionOk="0" h="731520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651" name="Google Shape;651;p14"/>
            <p:cNvSpPr txBox="1"/>
            <p:nvPr/>
          </p:nvSpPr>
          <p:spPr>
            <a:xfrm>
              <a:off x="0" y="-9525"/>
              <a:ext cx="3474720" cy="741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1" i="0" lang="en-US" sz="1650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03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2" name="Google Shape;652;p14"/>
          <p:cNvSpPr/>
          <p:nvPr/>
        </p:nvSpPr>
        <p:spPr>
          <a:xfrm>
            <a:off x="6524625" y="3877304"/>
            <a:ext cx="548640" cy="19050"/>
          </a:xfrm>
          <a:custGeom>
            <a:rect b="b" l="l" r="r" t="t"/>
            <a:pathLst>
              <a:path extrusionOk="0" h="25400" w="731520">
                <a:moveTo>
                  <a:pt x="0" y="0"/>
                </a:moveTo>
                <a:lnTo>
                  <a:pt x="731520" y="0"/>
                </a:lnTo>
                <a:lnTo>
                  <a:pt x="73152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653" name="Google Shape;653;p14"/>
          <p:cNvGrpSpPr/>
          <p:nvPr/>
        </p:nvGrpSpPr>
        <p:grpSpPr>
          <a:xfrm>
            <a:off x="6524625" y="4016845"/>
            <a:ext cx="2606040" cy="761524"/>
            <a:chOff x="0" y="-9525"/>
            <a:chExt cx="3474720" cy="1015365"/>
          </a:xfrm>
        </p:grpSpPr>
        <p:sp>
          <p:nvSpPr>
            <p:cNvPr id="654" name="Google Shape;654;p14"/>
            <p:cNvSpPr/>
            <p:nvPr/>
          </p:nvSpPr>
          <p:spPr>
            <a:xfrm>
              <a:off x="0" y="0"/>
              <a:ext cx="3474720" cy="1005840"/>
            </a:xfrm>
            <a:custGeom>
              <a:rect b="b" l="l" r="r" t="t"/>
              <a:pathLst>
                <a:path extrusionOk="0" h="1005840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1005840"/>
                  </a:lnTo>
                  <a:lnTo>
                    <a:pt x="0" y="100584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7311" l="0" r="0" t="-17311"/>
              </a:stretch>
            </a:blipFill>
            <a:ln>
              <a:noFill/>
            </a:ln>
          </p:spPr>
        </p:sp>
        <p:sp>
          <p:nvSpPr>
            <p:cNvPr id="655" name="Google Shape;655;p14"/>
            <p:cNvSpPr txBox="1"/>
            <p:nvPr/>
          </p:nvSpPr>
          <p:spPr>
            <a:xfrm>
              <a:off x="0" y="-9525"/>
              <a:ext cx="347472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1" i="0" lang="en-US" sz="2700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Extract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6" name="Google Shape;656;p14"/>
          <p:cNvGrpSpPr/>
          <p:nvPr/>
        </p:nvGrpSpPr>
        <p:grpSpPr>
          <a:xfrm>
            <a:off x="6524625" y="4846949"/>
            <a:ext cx="2606040" cy="2172348"/>
            <a:chOff x="0" y="0"/>
            <a:chExt cx="3474720" cy="2896464"/>
          </a:xfrm>
        </p:grpSpPr>
        <p:sp>
          <p:nvSpPr>
            <p:cNvPr id="657" name="Google Shape;657;p14"/>
            <p:cNvSpPr/>
            <p:nvPr/>
          </p:nvSpPr>
          <p:spPr>
            <a:xfrm>
              <a:off x="0" y="0"/>
              <a:ext cx="3474720" cy="2896464"/>
            </a:xfrm>
            <a:custGeom>
              <a:rect b="b" l="l" r="r" t="t"/>
              <a:pathLst>
                <a:path extrusionOk="0" h="2896464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2896464"/>
                  </a:lnTo>
                  <a:lnTo>
                    <a:pt x="0" y="2896464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38904" l="-98562" r="-98562" t="0"/>
              </a:stretch>
            </a:blipFill>
            <a:ln>
              <a:noFill/>
            </a:ln>
          </p:spPr>
        </p:sp>
        <p:sp>
          <p:nvSpPr>
            <p:cNvPr id="658" name="Google Shape;658;p14"/>
            <p:cNvSpPr txBox="1"/>
            <p:nvPr/>
          </p:nvSpPr>
          <p:spPr>
            <a:xfrm>
              <a:off x="0" y="0"/>
              <a:ext cx="3474720" cy="2896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49"/>
                <a:buFont typeface="Arial"/>
                <a:buNone/>
              </a:pPr>
              <a:r>
                <a:rPr b="0" i="0" lang="en-US" sz="2649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Map workflows. Identify the highest-value Edge Twin candidate.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9" name="Google Shape;659;p14"/>
          <p:cNvGrpSpPr/>
          <p:nvPr/>
        </p:nvGrpSpPr>
        <p:grpSpPr>
          <a:xfrm>
            <a:off x="9267825" y="3331045"/>
            <a:ext cx="2606040" cy="555784"/>
            <a:chOff x="0" y="-9525"/>
            <a:chExt cx="3474720" cy="741045"/>
          </a:xfrm>
        </p:grpSpPr>
        <p:sp>
          <p:nvSpPr>
            <p:cNvPr id="660" name="Google Shape;660;p14"/>
            <p:cNvSpPr/>
            <p:nvPr/>
          </p:nvSpPr>
          <p:spPr>
            <a:xfrm>
              <a:off x="0" y="0"/>
              <a:ext cx="3474720" cy="731520"/>
            </a:xfrm>
            <a:custGeom>
              <a:rect b="b" l="l" r="r" t="t"/>
              <a:pathLst>
                <a:path extrusionOk="0" h="731520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661" name="Google Shape;661;p14"/>
            <p:cNvSpPr txBox="1"/>
            <p:nvPr/>
          </p:nvSpPr>
          <p:spPr>
            <a:xfrm>
              <a:off x="0" y="-9525"/>
              <a:ext cx="3474720" cy="741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1" i="0" lang="en-US" sz="1650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04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2" name="Google Shape;662;p14"/>
          <p:cNvSpPr/>
          <p:nvPr/>
        </p:nvSpPr>
        <p:spPr>
          <a:xfrm>
            <a:off x="9267825" y="3877304"/>
            <a:ext cx="548640" cy="19050"/>
          </a:xfrm>
          <a:custGeom>
            <a:rect b="b" l="l" r="r" t="t"/>
            <a:pathLst>
              <a:path extrusionOk="0" h="25400" w="731520">
                <a:moveTo>
                  <a:pt x="0" y="0"/>
                </a:moveTo>
                <a:lnTo>
                  <a:pt x="731520" y="0"/>
                </a:lnTo>
                <a:lnTo>
                  <a:pt x="73152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663" name="Google Shape;663;p14"/>
          <p:cNvGrpSpPr/>
          <p:nvPr/>
        </p:nvGrpSpPr>
        <p:grpSpPr>
          <a:xfrm>
            <a:off x="9267825" y="4016845"/>
            <a:ext cx="2606040" cy="761524"/>
            <a:chOff x="0" y="-9525"/>
            <a:chExt cx="3474720" cy="1015365"/>
          </a:xfrm>
        </p:grpSpPr>
        <p:sp>
          <p:nvSpPr>
            <p:cNvPr id="664" name="Google Shape;664;p14"/>
            <p:cNvSpPr/>
            <p:nvPr/>
          </p:nvSpPr>
          <p:spPr>
            <a:xfrm>
              <a:off x="0" y="0"/>
              <a:ext cx="3474720" cy="1005840"/>
            </a:xfrm>
            <a:custGeom>
              <a:rect b="b" l="l" r="r" t="t"/>
              <a:pathLst>
                <a:path extrusionOk="0" h="1005840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1005840"/>
                  </a:lnTo>
                  <a:lnTo>
                    <a:pt x="0" y="100584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7311" l="0" r="0" t="-17311"/>
              </a:stretch>
            </a:blipFill>
            <a:ln>
              <a:noFill/>
            </a:ln>
          </p:spPr>
        </p:sp>
        <p:sp>
          <p:nvSpPr>
            <p:cNvPr id="665" name="Google Shape;665;p14"/>
            <p:cNvSpPr txBox="1"/>
            <p:nvPr/>
          </p:nvSpPr>
          <p:spPr>
            <a:xfrm>
              <a:off x="0" y="-9525"/>
              <a:ext cx="347472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1" i="0" lang="en-US" sz="2700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Strip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6" name="Google Shape;666;p14"/>
          <p:cNvGrpSpPr/>
          <p:nvPr/>
        </p:nvGrpSpPr>
        <p:grpSpPr>
          <a:xfrm>
            <a:off x="9267825" y="4846949"/>
            <a:ext cx="2606040" cy="1772298"/>
            <a:chOff x="0" y="0"/>
            <a:chExt cx="3474720" cy="2363064"/>
          </a:xfrm>
        </p:grpSpPr>
        <p:sp>
          <p:nvSpPr>
            <p:cNvPr id="667" name="Google Shape;667;p14"/>
            <p:cNvSpPr/>
            <p:nvPr/>
          </p:nvSpPr>
          <p:spPr>
            <a:xfrm>
              <a:off x="0" y="0"/>
              <a:ext cx="3474720" cy="2363064"/>
            </a:xfrm>
            <a:custGeom>
              <a:rect b="b" l="l" r="r" t="t"/>
              <a:pathLst>
                <a:path extrusionOk="0" h="2363064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2363064"/>
                  </a:lnTo>
                  <a:lnTo>
                    <a:pt x="0" y="2363064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70259" l="-98562" r="-98562" t="0"/>
              </a:stretch>
            </a:blipFill>
            <a:ln>
              <a:noFill/>
            </a:ln>
          </p:spPr>
        </p:sp>
        <p:sp>
          <p:nvSpPr>
            <p:cNvPr id="668" name="Google Shape;668;p14"/>
            <p:cNvSpPr txBox="1"/>
            <p:nvPr/>
          </p:nvSpPr>
          <p:spPr>
            <a:xfrm>
              <a:off x="0" y="0"/>
              <a:ext cx="3474720" cy="23630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49"/>
                <a:buFont typeface="Arial"/>
                <a:buNone/>
              </a:pPr>
              <a:r>
                <a:rPr b="0" i="0" lang="en-US" sz="2649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Cut organizational drag. Compress approval chains.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9" name="Google Shape;669;p14"/>
          <p:cNvGrpSpPr/>
          <p:nvPr/>
        </p:nvGrpSpPr>
        <p:grpSpPr>
          <a:xfrm>
            <a:off x="12011025" y="3331045"/>
            <a:ext cx="2606040" cy="555784"/>
            <a:chOff x="0" y="-9525"/>
            <a:chExt cx="3474720" cy="741045"/>
          </a:xfrm>
        </p:grpSpPr>
        <p:sp>
          <p:nvSpPr>
            <p:cNvPr id="670" name="Google Shape;670;p14"/>
            <p:cNvSpPr/>
            <p:nvPr/>
          </p:nvSpPr>
          <p:spPr>
            <a:xfrm>
              <a:off x="0" y="0"/>
              <a:ext cx="3474720" cy="731520"/>
            </a:xfrm>
            <a:custGeom>
              <a:rect b="b" l="l" r="r" t="t"/>
              <a:pathLst>
                <a:path extrusionOk="0" h="731520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671" name="Google Shape;671;p14"/>
            <p:cNvSpPr txBox="1"/>
            <p:nvPr/>
          </p:nvSpPr>
          <p:spPr>
            <a:xfrm>
              <a:off x="0" y="-9525"/>
              <a:ext cx="3474720" cy="741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1" i="0" lang="en-US" sz="1650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05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2" name="Google Shape;672;p14"/>
          <p:cNvSpPr/>
          <p:nvPr/>
        </p:nvSpPr>
        <p:spPr>
          <a:xfrm>
            <a:off x="12011025" y="3877304"/>
            <a:ext cx="548640" cy="19050"/>
          </a:xfrm>
          <a:custGeom>
            <a:rect b="b" l="l" r="r" t="t"/>
            <a:pathLst>
              <a:path extrusionOk="0" h="25400" w="731520">
                <a:moveTo>
                  <a:pt x="0" y="0"/>
                </a:moveTo>
                <a:lnTo>
                  <a:pt x="731520" y="0"/>
                </a:lnTo>
                <a:lnTo>
                  <a:pt x="73152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673" name="Google Shape;673;p14"/>
          <p:cNvGrpSpPr/>
          <p:nvPr/>
        </p:nvGrpSpPr>
        <p:grpSpPr>
          <a:xfrm>
            <a:off x="12011025" y="4016845"/>
            <a:ext cx="2606040" cy="761524"/>
            <a:chOff x="0" y="-9525"/>
            <a:chExt cx="3474720" cy="1015365"/>
          </a:xfrm>
        </p:grpSpPr>
        <p:sp>
          <p:nvSpPr>
            <p:cNvPr id="674" name="Google Shape;674;p14"/>
            <p:cNvSpPr/>
            <p:nvPr/>
          </p:nvSpPr>
          <p:spPr>
            <a:xfrm>
              <a:off x="0" y="0"/>
              <a:ext cx="3474720" cy="1005840"/>
            </a:xfrm>
            <a:custGeom>
              <a:rect b="b" l="l" r="r" t="t"/>
              <a:pathLst>
                <a:path extrusionOk="0" h="1005840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1005840"/>
                  </a:lnTo>
                  <a:lnTo>
                    <a:pt x="0" y="100584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7311" l="0" r="0" t="-17311"/>
              </a:stretch>
            </a:blipFill>
            <a:ln>
              <a:noFill/>
            </a:ln>
          </p:spPr>
        </p:sp>
        <p:sp>
          <p:nvSpPr>
            <p:cNvPr id="675" name="Google Shape;675;p14"/>
            <p:cNvSpPr txBox="1"/>
            <p:nvPr/>
          </p:nvSpPr>
          <p:spPr>
            <a:xfrm>
              <a:off x="0" y="-9525"/>
              <a:ext cx="347472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1" i="0" lang="en-US" sz="2700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Build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6" name="Google Shape;676;p14"/>
          <p:cNvGrpSpPr/>
          <p:nvPr/>
        </p:nvGrpSpPr>
        <p:grpSpPr>
          <a:xfrm>
            <a:off x="12011025" y="4846949"/>
            <a:ext cx="2606040" cy="2172348"/>
            <a:chOff x="0" y="0"/>
            <a:chExt cx="3474720" cy="2896464"/>
          </a:xfrm>
        </p:grpSpPr>
        <p:sp>
          <p:nvSpPr>
            <p:cNvPr id="677" name="Google Shape;677;p14"/>
            <p:cNvSpPr/>
            <p:nvPr/>
          </p:nvSpPr>
          <p:spPr>
            <a:xfrm>
              <a:off x="0" y="0"/>
              <a:ext cx="3474720" cy="2896464"/>
            </a:xfrm>
            <a:custGeom>
              <a:rect b="b" l="l" r="r" t="t"/>
              <a:pathLst>
                <a:path extrusionOk="0" h="2896464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2896464"/>
                  </a:lnTo>
                  <a:lnTo>
                    <a:pt x="0" y="2896464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38904" l="-98562" r="-98562" t="0"/>
              </a:stretch>
            </a:blipFill>
            <a:ln>
              <a:noFill/>
            </a:ln>
          </p:spPr>
        </p:sp>
        <p:sp>
          <p:nvSpPr>
            <p:cNvPr id="678" name="Google Shape;678;p14"/>
            <p:cNvSpPr txBox="1"/>
            <p:nvPr/>
          </p:nvSpPr>
          <p:spPr>
            <a:xfrm>
              <a:off x="0" y="0"/>
              <a:ext cx="3474720" cy="2896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49"/>
                <a:buFont typeface="Arial"/>
                <a:buNone/>
              </a:pPr>
              <a:r>
                <a:rPr b="0" i="0" lang="en-US" sz="2649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Stand up the Edge Twin. Migrate one workflow. Prove. Repeat.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9" name="Google Shape;679;p14"/>
          <p:cNvGrpSpPr/>
          <p:nvPr/>
        </p:nvGrpSpPr>
        <p:grpSpPr>
          <a:xfrm>
            <a:off x="14754225" y="3331045"/>
            <a:ext cx="2606040" cy="555784"/>
            <a:chOff x="0" y="-9525"/>
            <a:chExt cx="3474720" cy="741045"/>
          </a:xfrm>
        </p:grpSpPr>
        <p:sp>
          <p:nvSpPr>
            <p:cNvPr id="680" name="Google Shape;680;p14"/>
            <p:cNvSpPr/>
            <p:nvPr/>
          </p:nvSpPr>
          <p:spPr>
            <a:xfrm>
              <a:off x="0" y="0"/>
              <a:ext cx="3474720" cy="731520"/>
            </a:xfrm>
            <a:custGeom>
              <a:rect b="b" l="l" r="r" t="t"/>
              <a:pathLst>
                <a:path extrusionOk="0" h="731520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681" name="Google Shape;681;p14"/>
            <p:cNvSpPr txBox="1"/>
            <p:nvPr/>
          </p:nvSpPr>
          <p:spPr>
            <a:xfrm>
              <a:off x="0" y="-9525"/>
              <a:ext cx="3474720" cy="7410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50"/>
                <a:buFont typeface="Arial"/>
                <a:buNone/>
              </a:pPr>
              <a:r>
                <a:rPr b="1" i="0" lang="en-US" sz="1650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06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82" name="Google Shape;682;p14"/>
          <p:cNvSpPr/>
          <p:nvPr/>
        </p:nvSpPr>
        <p:spPr>
          <a:xfrm>
            <a:off x="14754225" y="3877304"/>
            <a:ext cx="548640" cy="19050"/>
          </a:xfrm>
          <a:custGeom>
            <a:rect b="b" l="l" r="r" t="t"/>
            <a:pathLst>
              <a:path extrusionOk="0" h="25400" w="731520">
                <a:moveTo>
                  <a:pt x="0" y="0"/>
                </a:moveTo>
                <a:lnTo>
                  <a:pt x="731520" y="0"/>
                </a:lnTo>
                <a:lnTo>
                  <a:pt x="73152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683" name="Google Shape;683;p14"/>
          <p:cNvGrpSpPr/>
          <p:nvPr/>
        </p:nvGrpSpPr>
        <p:grpSpPr>
          <a:xfrm>
            <a:off x="14754225" y="4016845"/>
            <a:ext cx="2606040" cy="761524"/>
            <a:chOff x="0" y="-9525"/>
            <a:chExt cx="3474720" cy="1015365"/>
          </a:xfrm>
        </p:grpSpPr>
        <p:sp>
          <p:nvSpPr>
            <p:cNvPr id="684" name="Google Shape;684;p14"/>
            <p:cNvSpPr/>
            <p:nvPr/>
          </p:nvSpPr>
          <p:spPr>
            <a:xfrm>
              <a:off x="0" y="0"/>
              <a:ext cx="3474720" cy="1005840"/>
            </a:xfrm>
            <a:custGeom>
              <a:rect b="b" l="l" r="r" t="t"/>
              <a:pathLst>
                <a:path extrusionOk="0" h="1005840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1005840"/>
                  </a:lnTo>
                  <a:lnTo>
                    <a:pt x="0" y="100584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7311" l="0" r="0" t="-17311"/>
              </a:stretch>
            </a:blipFill>
            <a:ln>
              <a:noFill/>
            </a:ln>
          </p:spPr>
        </p:sp>
        <p:sp>
          <p:nvSpPr>
            <p:cNvPr id="685" name="Google Shape;685;p14"/>
            <p:cNvSpPr txBox="1"/>
            <p:nvPr/>
          </p:nvSpPr>
          <p:spPr>
            <a:xfrm>
              <a:off x="0" y="-9525"/>
              <a:ext cx="3474720" cy="10153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1" i="0" lang="en-US" sz="2700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Rewire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6" name="Google Shape;686;p14"/>
          <p:cNvGrpSpPr/>
          <p:nvPr/>
        </p:nvGrpSpPr>
        <p:grpSpPr>
          <a:xfrm>
            <a:off x="14754225" y="4846949"/>
            <a:ext cx="2606040" cy="2172348"/>
            <a:chOff x="0" y="0"/>
            <a:chExt cx="3474720" cy="2896464"/>
          </a:xfrm>
        </p:grpSpPr>
        <p:sp>
          <p:nvSpPr>
            <p:cNvPr id="687" name="Google Shape;687;p14"/>
            <p:cNvSpPr/>
            <p:nvPr/>
          </p:nvSpPr>
          <p:spPr>
            <a:xfrm>
              <a:off x="0" y="0"/>
              <a:ext cx="3474720" cy="2896464"/>
            </a:xfrm>
            <a:custGeom>
              <a:rect b="b" l="l" r="r" t="t"/>
              <a:pathLst>
                <a:path extrusionOk="0" h="2896464" w="3474720">
                  <a:moveTo>
                    <a:pt x="0" y="0"/>
                  </a:moveTo>
                  <a:lnTo>
                    <a:pt x="3474720" y="0"/>
                  </a:lnTo>
                  <a:lnTo>
                    <a:pt x="3474720" y="2896464"/>
                  </a:lnTo>
                  <a:lnTo>
                    <a:pt x="0" y="2896464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38904" l="-98562" r="-98562" t="0"/>
              </a:stretch>
            </a:blipFill>
            <a:ln>
              <a:noFill/>
            </a:ln>
          </p:spPr>
        </p:sp>
        <p:sp>
          <p:nvSpPr>
            <p:cNvPr id="688" name="Google Shape;688;p14"/>
            <p:cNvSpPr txBox="1"/>
            <p:nvPr/>
          </p:nvSpPr>
          <p:spPr>
            <a:xfrm>
              <a:off x="0" y="0"/>
              <a:ext cx="3474720" cy="2896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49"/>
                <a:buFont typeface="Arial"/>
                <a:buNone/>
              </a:pPr>
              <a:r>
                <a:rPr b="0" i="0" lang="en-US" sz="2649" u="none" cap="none" strike="noStrike">
                  <a:solidFill>
                    <a:srgbClr val="F3F4F7"/>
                  </a:solidFill>
                  <a:latin typeface="Inter"/>
                  <a:ea typeface="Inter"/>
                  <a:cs typeface="Inter"/>
                  <a:sym typeface="Inter"/>
                </a:rPr>
                <a:t>Pod-based intelligence networks. The edge becomes the firm.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89" name="Google Shape;689;p14"/>
          <p:cNvGrpSpPr/>
          <p:nvPr/>
        </p:nvGrpSpPr>
        <p:grpSpPr>
          <a:xfrm>
            <a:off x="950595" y="8357235"/>
            <a:ext cx="16341090" cy="979170"/>
            <a:chOff x="0" y="0"/>
            <a:chExt cx="21788120" cy="1305560"/>
          </a:xfrm>
        </p:grpSpPr>
        <p:sp>
          <p:nvSpPr>
            <p:cNvPr id="690" name="Google Shape;690;p14"/>
            <p:cNvSpPr/>
            <p:nvPr/>
          </p:nvSpPr>
          <p:spPr>
            <a:xfrm>
              <a:off x="12700" y="12700"/>
              <a:ext cx="21762720" cy="1280160"/>
            </a:xfrm>
            <a:custGeom>
              <a:rect b="b" l="l" r="r" t="t"/>
              <a:pathLst>
                <a:path extrusionOk="0" h="1280160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1280160"/>
                  </a:lnTo>
                  <a:lnTo>
                    <a:pt x="0" y="1280160"/>
                  </a:lnTo>
                  <a:close/>
                </a:path>
              </a:pathLst>
            </a:custGeom>
            <a:solidFill>
              <a:srgbClr val="6029FA"/>
            </a:solidFill>
            <a:ln>
              <a:noFill/>
            </a:ln>
          </p:spPr>
        </p:sp>
        <p:sp>
          <p:nvSpPr>
            <p:cNvPr id="691" name="Google Shape;691;p14"/>
            <p:cNvSpPr/>
            <p:nvPr/>
          </p:nvSpPr>
          <p:spPr>
            <a:xfrm>
              <a:off x="0" y="0"/>
              <a:ext cx="21788120" cy="1305560"/>
            </a:xfrm>
            <a:custGeom>
              <a:rect b="b" l="l" r="r" t="t"/>
              <a:pathLst>
                <a:path extrusionOk="0" h="1305560" w="21788120">
                  <a:moveTo>
                    <a:pt x="12700" y="0"/>
                  </a:moveTo>
                  <a:lnTo>
                    <a:pt x="21775420" y="0"/>
                  </a:lnTo>
                  <a:cubicBezTo>
                    <a:pt x="21782405" y="0"/>
                    <a:pt x="21788120" y="5715"/>
                    <a:pt x="21788120" y="12700"/>
                  </a:cubicBezTo>
                  <a:lnTo>
                    <a:pt x="21788120" y="1292860"/>
                  </a:lnTo>
                  <a:cubicBezTo>
                    <a:pt x="21788120" y="1299845"/>
                    <a:pt x="21782405" y="1305560"/>
                    <a:pt x="21775420" y="1305560"/>
                  </a:cubicBezTo>
                  <a:lnTo>
                    <a:pt x="12700" y="1305560"/>
                  </a:lnTo>
                  <a:cubicBezTo>
                    <a:pt x="5715" y="1305560"/>
                    <a:pt x="0" y="1299845"/>
                    <a:pt x="0" y="129286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292860"/>
                  </a:lnTo>
                  <a:lnTo>
                    <a:pt x="12700" y="1292860"/>
                  </a:lnTo>
                  <a:lnTo>
                    <a:pt x="12700" y="1280160"/>
                  </a:lnTo>
                  <a:lnTo>
                    <a:pt x="21775420" y="1280160"/>
                  </a:lnTo>
                  <a:lnTo>
                    <a:pt x="21775420" y="1292860"/>
                  </a:lnTo>
                  <a:lnTo>
                    <a:pt x="21762720" y="1292860"/>
                  </a:lnTo>
                  <a:lnTo>
                    <a:pt x="21762720" y="12700"/>
                  </a:lnTo>
                  <a:lnTo>
                    <a:pt x="21775420" y="12700"/>
                  </a:lnTo>
                  <a:lnTo>
                    <a:pt x="2177542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2" name="Google Shape;692;p14"/>
          <p:cNvGrpSpPr/>
          <p:nvPr/>
        </p:nvGrpSpPr>
        <p:grpSpPr>
          <a:xfrm>
            <a:off x="1371600" y="8531352"/>
            <a:ext cx="15499080" cy="685800"/>
            <a:chOff x="0" y="0"/>
            <a:chExt cx="20665440" cy="914400"/>
          </a:xfrm>
        </p:grpSpPr>
        <p:sp>
          <p:nvSpPr>
            <p:cNvPr id="693" name="Google Shape;693;p14"/>
            <p:cNvSpPr/>
            <p:nvPr/>
          </p:nvSpPr>
          <p:spPr>
            <a:xfrm>
              <a:off x="0" y="0"/>
              <a:ext cx="20665439" cy="914400"/>
            </a:xfrm>
            <a:custGeom>
              <a:rect b="b" l="l" r="r" t="t"/>
              <a:pathLst>
                <a:path extrusionOk="0" h="914400" w="20665439">
                  <a:moveTo>
                    <a:pt x="0" y="0"/>
                  </a:moveTo>
                  <a:lnTo>
                    <a:pt x="20665439" y="0"/>
                  </a:lnTo>
                  <a:lnTo>
                    <a:pt x="20665439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390374" l="0" r="0" t="-390374"/>
              </a:stretch>
            </a:blipFill>
            <a:ln>
              <a:noFill/>
            </a:ln>
          </p:spPr>
        </p:sp>
        <p:sp>
          <p:nvSpPr>
            <p:cNvPr id="694" name="Google Shape;694;p14"/>
            <p:cNvSpPr txBox="1"/>
            <p:nvPr/>
          </p:nvSpPr>
          <p:spPr>
            <a:xfrm>
              <a:off x="0" y="0"/>
              <a:ext cx="2066544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b="1" i="1" lang="en-US" sz="21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ONE PRINCIPLE  ·  GOVERN / ASSURE operates from Day 1 across every step. Never turned off.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3" name="Google Shape;703;p15"/>
          <p:cNvGrpSpPr/>
          <p:nvPr/>
        </p:nvGrpSpPr>
        <p:grpSpPr>
          <a:xfrm>
            <a:off x="1028700" y="551973"/>
            <a:ext cx="16459200" cy="1848327"/>
            <a:chOff x="0" y="-9525"/>
            <a:chExt cx="21945600" cy="2464435"/>
          </a:xfrm>
        </p:grpSpPr>
        <p:sp>
          <p:nvSpPr>
            <p:cNvPr id="704" name="Google Shape;704;p15"/>
            <p:cNvSpPr/>
            <p:nvPr/>
          </p:nvSpPr>
          <p:spPr>
            <a:xfrm>
              <a:off x="0" y="0"/>
              <a:ext cx="21945600" cy="2454910"/>
            </a:xfrm>
            <a:custGeom>
              <a:rect b="b" l="l" r="r" t="t"/>
              <a:pathLst>
                <a:path extrusionOk="0" h="245491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454910"/>
                  </a:lnTo>
                  <a:lnTo>
                    <a:pt x="0" y="245491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07709" l="0" r="0" t="-140662"/>
              </a:stretch>
            </a:blipFill>
            <a:ln>
              <a:noFill/>
            </a:ln>
          </p:spPr>
        </p:sp>
        <p:sp>
          <p:nvSpPr>
            <p:cNvPr id="705" name="Google Shape;705;p15"/>
            <p:cNvSpPr txBox="1"/>
            <p:nvPr/>
          </p:nvSpPr>
          <p:spPr>
            <a:xfrm>
              <a:off x="0" y="-9525"/>
              <a:ext cx="21945600" cy="24644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500"/>
                <a:buFont typeface="Arial"/>
                <a:buNone/>
              </a:pPr>
              <a:r>
                <a:rPr b="0" i="0" lang="en-US" sz="7500" u="none" cap="none" strike="noStrike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The Turbulent Transition.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6" name="Google Shape;706;p15"/>
          <p:cNvGrpSpPr/>
          <p:nvPr/>
        </p:nvGrpSpPr>
        <p:grpSpPr>
          <a:xfrm>
            <a:off x="1028700" y="1988820"/>
            <a:ext cx="16459200" cy="822960"/>
            <a:chOff x="0" y="0"/>
            <a:chExt cx="21945600" cy="1097280"/>
          </a:xfrm>
        </p:grpSpPr>
        <p:sp>
          <p:nvSpPr>
            <p:cNvPr id="707" name="Google Shape;707;p15"/>
            <p:cNvSpPr/>
            <p:nvPr/>
          </p:nvSpPr>
          <p:spPr>
            <a:xfrm>
              <a:off x="0" y="0"/>
              <a:ext cx="21945600" cy="1097280"/>
            </a:xfrm>
            <a:custGeom>
              <a:rect b="b" l="l" r="r" t="t"/>
              <a:pathLst>
                <a:path extrusionOk="0" h="10972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097280"/>
                  </a:lnTo>
                  <a:lnTo>
                    <a:pt x="0" y="10972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339712" l="0" r="0" t="-339712"/>
              </a:stretch>
            </a:blipFill>
            <a:ln>
              <a:noFill/>
            </a:ln>
          </p:spPr>
        </p:sp>
        <p:sp>
          <p:nvSpPr>
            <p:cNvPr id="708" name="Google Shape;708;p15"/>
            <p:cNvSpPr txBox="1"/>
            <p:nvPr/>
          </p:nvSpPr>
          <p:spPr>
            <a:xfrm>
              <a:off x="0" y="0"/>
              <a:ext cx="21945600" cy="10972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1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2026–2031. Most firms inhabit a structural no-man's land. The P&amp;L gets worse before it gets better.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9" name="Google Shape;709;p15"/>
          <p:cNvGrpSpPr/>
          <p:nvPr/>
        </p:nvGrpSpPr>
        <p:grpSpPr>
          <a:xfrm>
            <a:off x="1038225" y="3448502"/>
            <a:ext cx="7955280" cy="548640"/>
            <a:chOff x="0" y="0"/>
            <a:chExt cx="10607040" cy="731520"/>
          </a:xfrm>
        </p:grpSpPr>
        <p:sp>
          <p:nvSpPr>
            <p:cNvPr id="710" name="Google Shape;710;p15"/>
            <p:cNvSpPr/>
            <p:nvPr/>
          </p:nvSpPr>
          <p:spPr>
            <a:xfrm>
              <a:off x="0" y="0"/>
              <a:ext cx="10607040" cy="731520"/>
            </a:xfrm>
            <a:custGeom>
              <a:rect b="b" l="l" r="r" t="t"/>
              <a:pathLst>
                <a:path extrusionOk="0" h="731520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711" name="Google Shape;711;p15"/>
            <p:cNvSpPr txBox="1"/>
            <p:nvPr/>
          </p:nvSpPr>
          <p:spPr>
            <a:xfrm>
              <a:off x="0" y="0"/>
              <a:ext cx="10607040" cy="7315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1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DUAL COSTS, J-CURVE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2" name="Google Shape;712;p15"/>
          <p:cNvSpPr/>
          <p:nvPr/>
        </p:nvSpPr>
        <p:spPr>
          <a:xfrm>
            <a:off x="1038225" y="3987617"/>
            <a:ext cx="548640" cy="19050"/>
          </a:xfrm>
          <a:custGeom>
            <a:rect b="b" l="l" r="r" t="t"/>
            <a:pathLst>
              <a:path extrusionOk="0" h="25400" w="731520">
                <a:moveTo>
                  <a:pt x="0" y="0"/>
                </a:moveTo>
                <a:lnTo>
                  <a:pt x="731520" y="0"/>
                </a:lnTo>
                <a:lnTo>
                  <a:pt x="73152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713" name="Google Shape;713;p15"/>
          <p:cNvGrpSpPr/>
          <p:nvPr/>
        </p:nvGrpSpPr>
        <p:grpSpPr>
          <a:xfrm>
            <a:off x="1038225" y="4134302"/>
            <a:ext cx="7955280" cy="1714500"/>
            <a:chOff x="0" y="0"/>
            <a:chExt cx="10607040" cy="2286000"/>
          </a:xfrm>
        </p:grpSpPr>
        <p:sp>
          <p:nvSpPr>
            <p:cNvPr id="714" name="Google Shape;714;p15"/>
            <p:cNvSpPr/>
            <p:nvPr/>
          </p:nvSpPr>
          <p:spPr>
            <a:xfrm>
              <a:off x="0" y="0"/>
              <a:ext cx="10607040" cy="2286000"/>
            </a:xfrm>
            <a:custGeom>
              <a:rect b="b" l="l" r="r" t="t"/>
              <a:pathLst>
                <a:path extrusionOk="0" h="2286000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715" name="Google Shape;715;p15"/>
            <p:cNvSpPr txBox="1"/>
            <p:nvPr/>
          </p:nvSpPr>
          <p:spPr>
            <a:xfrm>
              <a:off x="0" y="0"/>
              <a:ext cx="1060704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Pay for both the legacy org AND the AI-native edge. Cost crossover: typically Month 18–30. Boards that don't understand this kill the initiative at the trough.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6" name="Google Shape;716;p15"/>
          <p:cNvGrpSpPr/>
          <p:nvPr/>
        </p:nvGrpSpPr>
        <p:grpSpPr>
          <a:xfrm>
            <a:off x="9610725" y="3448502"/>
            <a:ext cx="7955280" cy="548640"/>
            <a:chOff x="0" y="0"/>
            <a:chExt cx="10607040" cy="731520"/>
          </a:xfrm>
        </p:grpSpPr>
        <p:sp>
          <p:nvSpPr>
            <p:cNvPr id="717" name="Google Shape;717;p15"/>
            <p:cNvSpPr/>
            <p:nvPr/>
          </p:nvSpPr>
          <p:spPr>
            <a:xfrm>
              <a:off x="0" y="0"/>
              <a:ext cx="10607040" cy="731520"/>
            </a:xfrm>
            <a:custGeom>
              <a:rect b="b" l="l" r="r" t="t"/>
              <a:pathLst>
                <a:path extrusionOk="0" h="731520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718" name="Google Shape;718;p15"/>
            <p:cNvSpPr txBox="1"/>
            <p:nvPr/>
          </p:nvSpPr>
          <p:spPr>
            <a:xfrm>
              <a:off x="0" y="0"/>
              <a:ext cx="10607040" cy="7315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1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UNEVEN SECTOR TIMELINES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19" name="Google Shape;719;p15"/>
          <p:cNvSpPr/>
          <p:nvPr/>
        </p:nvSpPr>
        <p:spPr>
          <a:xfrm>
            <a:off x="9610725" y="3987617"/>
            <a:ext cx="548640" cy="19050"/>
          </a:xfrm>
          <a:custGeom>
            <a:rect b="b" l="l" r="r" t="t"/>
            <a:pathLst>
              <a:path extrusionOk="0" h="25400" w="731520">
                <a:moveTo>
                  <a:pt x="0" y="0"/>
                </a:moveTo>
                <a:lnTo>
                  <a:pt x="731520" y="0"/>
                </a:lnTo>
                <a:lnTo>
                  <a:pt x="73152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720" name="Google Shape;720;p15"/>
          <p:cNvGrpSpPr/>
          <p:nvPr/>
        </p:nvGrpSpPr>
        <p:grpSpPr>
          <a:xfrm>
            <a:off x="9610725" y="4134302"/>
            <a:ext cx="7955280" cy="1714500"/>
            <a:chOff x="0" y="0"/>
            <a:chExt cx="10607040" cy="2286000"/>
          </a:xfrm>
        </p:grpSpPr>
        <p:sp>
          <p:nvSpPr>
            <p:cNvPr id="721" name="Google Shape;721;p15"/>
            <p:cNvSpPr/>
            <p:nvPr/>
          </p:nvSpPr>
          <p:spPr>
            <a:xfrm>
              <a:off x="0" y="0"/>
              <a:ext cx="10607040" cy="2286000"/>
            </a:xfrm>
            <a:custGeom>
              <a:rect b="b" l="l" r="r" t="t"/>
              <a:pathLst>
                <a:path extrusionOk="0" h="2286000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2286000"/>
                  </a:lnTo>
                  <a:lnTo>
                    <a:pt x="0" y="228600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722" name="Google Shape;722;p15"/>
            <p:cNvSpPr txBox="1"/>
            <p:nvPr/>
          </p:nvSpPr>
          <p:spPr>
            <a:xfrm>
              <a:off x="0" y="0"/>
              <a:ext cx="1060704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Information-centric: months. Hybrid (manufacturing, retail, logistics): 1–3 years. Regulated (financial services, healthcare, gov): 3–7 years. Pace against your own sector, not your peers.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23" name="Google Shape;723;p15"/>
          <p:cNvGrpSpPr/>
          <p:nvPr/>
        </p:nvGrpSpPr>
        <p:grpSpPr>
          <a:xfrm>
            <a:off x="1038225" y="5985962"/>
            <a:ext cx="7955280" cy="548640"/>
            <a:chOff x="0" y="0"/>
            <a:chExt cx="10607040" cy="731520"/>
          </a:xfrm>
        </p:grpSpPr>
        <p:sp>
          <p:nvSpPr>
            <p:cNvPr id="724" name="Google Shape;724;p15"/>
            <p:cNvSpPr/>
            <p:nvPr/>
          </p:nvSpPr>
          <p:spPr>
            <a:xfrm>
              <a:off x="0" y="0"/>
              <a:ext cx="10607040" cy="731520"/>
            </a:xfrm>
            <a:custGeom>
              <a:rect b="b" l="l" r="r" t="t"/>
              <a:pathLst>
                <a:path extrusionOk="0" h="731520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725" name="Google Shape;725;p15"/>
            <p:cNvSpPr txBox="1"/>
            <p:nvPr/>
          </p:nvSpPr>
          <p:spPr>
            <a:xfrm>
              <a:off x="0" y="0"/>
              <a:ext cx="10607040" cy="7315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1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LABOR DYNAMICS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6" name="Google Shape;726;p15"/>
          <p:cNvSpPr/>
          <p:nvPr/>
        </p:nvSpPr>
        <p:spPr>
          <a:xfrm>
            <a:off x="1038225" y="6525077"/>
            <a:ext cx="548640" cy="19050"/>
          </a:xfrm>
          <a:custGeom>
            <a:rect b="b" l="l" r="r" t="t"/>
            <a:pathLst>
              <a:path extrusionOk="0" h="25400" w="731520">
                <a:moveTo>
                  <a:pt x="0" y="0"/>
                </a:moveTo>
                <a:lnTo>
                  <a:pt x="731520" y="0"/>
                </a:lnTo>
                <a:lnTo>
                  <a:pt x="73152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727" name="Google Shape;727;p15"/>
          <p:cNvGrpSpPr/>
          <p:nvPr/>
        </p:nvGrpSpPr>
        <p:grpSpPr>
          <a:xfrm>
            <a:off x="1038225" y="6671762"/>
            <a:ext cx="7955280" cy="1714500"/>
            <a:chOff x="0" y="0"/>
            <a:chExt cx="10607040" cy="2286000"/>
          </a:xfrm>
        </p:grpSpPr>
        <p:sp>
          <p:nvSpPr>
            <p:cNvPr id="728" name="Google Shape;728;p15"/>
            <p:cNvSpPr/>
            <p:nvPr/>
          </p:nvSpPr>
          <p:spPr>
            <a:xfrm>
              <a:off x="0" y="0"/>
              <a:ext cx="10607040" cy="2286000"/>
            </a:xfrm>
            <a:custGeom>
              <a:rect b="b" l="l" r="r" t="t"/>
              <a:pathLst>
                <a:path extrusionOk="0" h="2286000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2286000"/>
                  </a:lnTo>
                  <a:lnTo>
                    <a:pt x="0" y="22860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40409" l="0" r="0" t="-40409"/>
              </a:stretch>
            </a:blipFill>
            <a:ln>
              <a:noFill/>
            </a:ln>
          </p:spPr>
        </p:sp>
        <p:sp>
          <p:nvSpPr>
            <p:cNvPr id="729" name="Google Shape;729;p15"/>
            <p:cNvSpPr txBox="1"/>
            <p:nvPr/>
          </p:nvSpPr>
          <p:spPr>
            <a:xfrm>
              <a:off x="0" y="0"/>
              <a:ext cx="1060704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Bifurcation risk becomes class structure. Without deliberate architecture, you get a caste system that kills the rollout politically before it can prove itself economically.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0" name="Google Shape;730;p15"/>
          <p:cNvGrpSpPr/>
          <p:nvPr/>
        </p:nvGrpSpPr>
        <p:grpSpPr>
          <a:xfrm>
            <a:off x="9601200" y="5995487"/>
            <a:ext cx="8473409" cy="548640"/>
            <a:chOff x="0" y="0"/>
            <a:chExt cx="11297878" cy="731520"/>
          </a:xfrm>
        </p:grpSpPr>
        <p:sp>
          <p:nvSpPr>
            <p:cNvPr id="731" name="Google Shape;731;p15"/>
            <p:cNvSpPr/>
            <p:nvPr/>
          </p:nvSpPr>
          <p:spPr>
            <a:xfrm>
              <a:off x="0" y="0"/>
              <a:ext cx="11297878" cy="731520"/>
            </a:xfrm>
            <a:custGeom>
              <a:rect b="b" l="l" r="r" t="t"/>
              <a:pathLst>
                <a:path extrusionOk="0" h="731520" w="11297878">
                  <a:moveTo>
                    <a:pt x="0" y="0"/>
                  </a:moveTo>
                  <a:lnTo>
                    <a:pt x="11297878" y="0"/>
                  </a:lnTo>
                  <a:lnTo>
                    <a:pt x="11297878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732" name="Google Shape;732;p15"/>
            <p:cNvSpPr txBox="1"/>
            <p:nvPr/>
          </p:nvSpPr>
          <p:spPr>
            <a:xfrm>
              <a:off x="0" y="0"/>
              <a:ext cx="11297877" cy="7315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1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GEOPOLITICAL FRAGMENTATION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3" name="Google Shape;733;p15"/>
          <p:cNvSpPr/>
          <p:nvPr/>
        </p:nvSpPr>
        <p:spPr>
          <a:xfrm>
            <a:off x="9610725" y="6525077"/>
            <a:ext cx="548640" cy="19050"/>
          </a:xfrm>
          <a:custGeom>
            <a:rect b="b" l="l" r="r" t="t"/>
            <a:pathLst>
              <a:path extrusionOk="0" h="25400" w="731520">
                <a:moveTo>
                  <a:pt x="0" y="0"/>
                </a:moveTo>
                <a:lnTo>
                  <a:pt x="731520" y="0"/>
                </a:lnTo>
                <a:lnTo>
                  <a:pt x="73152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734" name="Google Shape;734;p15"/>
          <p:cNvGrpSpPr/>
          <p:nvPr/>
        </p:nvGrpSpPr>
        <p:grpSpPr>
          <a:xfrm>
            <a:off x="9610725" y="6671762"/>
            <a:ext cx="7955280" cy="1714500"/>
            <a:chOff x="0" y="0"/>
            <a:chExt cx="10607040" cy="2286000"/>
          </a:xfrm>
        </p:grpSpPr>
        <p:sp>
          <p:nvSpPr>
            <p:cNvPr id="735" name="Google Shape;735;p15"/>
            <p:cNvSpPr/>
            <p:nvPr/>
          </p:nvSpPr>
          <p:spPr>
            <a:xfrm>
              <a:off x="0" y="0"/>
              <a:ext cx="10607040" cy="2286000"/>
            </a:xfrm>
            <a:custGeom>
              <a:rect b="b" l="l" r="r" t="t"/>
              <a:pathLst>
                <a:path extrusionOk="0" h="2286000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2286000"/>
                  </a:lnTo>
                  <a:lnTo>
                    <a:pt x="0" y="22860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40409" l="0" r="0" t="-40409"/>
              </a:stretch>
            </a:blipFill>
            <a:ln>
              <a:noFill/>
            </a:ln>
          </p:spPr>
        </p:sp>
        <p:sp>
          <p:nvSpPr>
            <p:cNvPr id="736" name="Google Shape;736;p15"/>
            <p:cNvSpPr txBox="1"/>
            <p:nvPr/>
          </p:nvSpPr>
          <p:spPr>
            <a:xfrm>
              <a:off x="0" y="0"/>
              <a:ext cx="1060704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Cognitive blocs: US, China, EU, India each developing distinct stacks. Firms operating cross-bloc need translation layers, parallel auth, degraded-mode protocols.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37" name="Google Shape;737;p15"/>
          <p:cNvGrpSpPr/>
          <p:nvPr/>
        </p:nvGrpSpPr>
        <p:grpSpPr>
          <a:xfrm>
            <a:off x="1038225" y="9258300"/>
            <a:ext cx="16322040" cy="548640"/>
            <a:chOff x="0" y="0"/>
            <a:chExt cx="21762720" cy="731520"/>
          </a:xfrm>
        </p:grpSpPr>
        <p:sp>
          <p:nvSpPr>
            <p:cNvPr id="738" name="Google Shape;738;p15"/>
            <p:cNvSpPr/>
            <p:nvPr/>
          </p:nvSpPr>
          <p:spPr>
            <a:xfrm>
              <a:off x="0" y="0"/>
              <a:ext cx="21762720" cy="731520"/>
            </a:xfrm>
            <a:custGeom>
              <a:rect b="b" l="l" r="r" t="t"/>
              <a:pathLst>
                <a:path extrusionOk="0" h="731520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731520"/>
                  </a:lnTo>
                  <a:lnTo>
                    <a:pt x="0" y="73152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529643" l="0" r="0" t="-529643"/>
              </a:stretch>
            </a:blipFill>
            <a:ln>
              <a:noFill/>
            </a:ln>
          </p:spPr>
        </p:sp>
        <p:sp>
          <p:nvSpPr>
            <p:cNvPr id="739" name="Google Shape;739;p15"/>
            <p:cNvSpPr txBox="1"/>
            <p:nvPr/>
          </p:nvSpPr>
          <p:spPr>
            <a:xfrm>
              <a:off x="0" y="0"/>
              <a:ext cx="21762720" cy="73152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1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Pre-fund the J-curve at the board on Day 1. Prove fast on a small workflow. Govern from Day 1.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8" name="Google Shape;748;p16"/>
          <p:cNvGrpSpPr/>
          <p:nvPr/>
        </p:nvGrpSpPr>
        <p:grpSpPr>
          <a:xfrm>
            <a:off x="1028700" y="620540"/>
            <a:ext cx="16459200" cy="1848340"/>
            <a:chOff x="0" y="-9525"/>
            <a:chExt cx="21945600" cy="2464454"/>
          </a:xfrm>
        </p:grpSpPr>
        <p:sp>
          <p:nvSpPr>
            <p:cNvPr id="749" name="Google Shape;749;p16"/>
            <p:cNvSpPr/>
            <p:nvPr/>
          </p:nvSpPr>
          <p:spPr>
            <a:xfrm>
              <a:off x="0" y="0"/>
              <a:ext cx="21945600" cy="2454929"/>
            </a:xfrm>
            <a:custGeom>
              <a:rect b="b" l="l" r="r" t="t"/>
              <a:pathLst>
                <a:path extrusionOk="0" h="2454929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454929"/>
                  </a:lnTo>
                  <a:lnTo>
                    <a:pt x="0" y="2454929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11434" l="0" r="0" t="-136938"/>
              </a:stretch>
            </a:blipFill>
            <a:ln>
              <a:noFill/>
            </a:ln>
          </p:spPr>
        </p:sp>
        <p:sp>
          <p:nvSpPr>
            <p:cNvPr id="750" name="Google Shape;750;p16"/>
            <p:cNvSpPr txBox="1"/>
            <p:nvPr/>
          </p:nvSpPr>
          <p:spPr>
            <a:xfrm>
              <a:off x="0" y="-9525"/>
              <a:ext cx="21945600" cy="24644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500"/>
                <a:buFont typeface="Arial"/>
                <a:buNone/>
              </a:pPr>
              <a:r>
                <a:rPr b="0" i="0" lang="en-US" sz="7500" u="none" cap="none" strike="noStrike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The 2036 firm.  100x more Performant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1" name="Google Shape;751;p16"/>
          <p:cNvGrpSpPr/>
          <p:nvPr/>
        </p:nvGrpSpPr>
        <p:grpSpPr>
          <a:xfrm>
            <a:off x="1028700" y="2050256"/>
            <a:ext cx="16459200" cy="830104"/>
            <a:chOff x="0" y="-9525"/>
            <a:chExt cx="21945600" cy="1106805"/>
          </a:xfrm>
        </p:grpSpPr>
        <p:sp>
          <p:nvSpPr>
            <p:cNvPr id="752" name="Google Shape;752;p16"/>
            <p:cNvSpPr/>
            <p:nvPr/>
          </p:nvSpPr>
          <p:spPr>
            <a:xfrm>
              <a:off x="0" y="0"/>
              <a:ext cx="21945600" cy="1097280"/>
            </a:xfrm>
            <a:custGeom>
              <a:rect b="b" l="l" r="r" t="t"/>
              <a:pathLst>
                <a:path extrusionOk="0" h="10972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097280"/>
                  </a:lnTo>
                  <a:lnTo>
                    <a:pt x="0" y="10972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339712" l="0" r="0" t="-339712"/>
              </a:stretch>
            </a:blipFill>
            <a:ln>
              <a:noFill/>
            </a:ln>
          </p:spPr>
        </p:sp>
        <p:sp>
          <p:nvSpPr>
            <p:cNvPr id="753" name="Google Shape;753;p16"/>
            <p:cNvSpPr txBox="1"/>
            <p:nvPr/>
          </p:nvSpPr>
          <p:spPr>
            <a:xfrm>
              <a:off x="0" y="-9525"/>
              <a:ext cx="21945600" cy="11068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rPr b="0" i="1" lang="en-US" sz="270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Small human cores, massive intelligence layers, firms that act more like protocols than institutions.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4" name="Google Shape;754;p16"/>
          <p:cNvGrpSpPr/>
          <p:nvPr/>
        </p:nvGrpSpPr>
        <p:grpSpPr>
          <a:xfrm>
            <a:off x="1097280" y="3055576"/>
            <a:ext cx="5166360" cy="2087924"/>
            <a:chOff x="0" y="-9525"/>
            <a:chExt cx="6888480" cy="2783898"/>
          </a:xfrm>
        </p:grpSpPr>
        <p:sp>
          <p:nvSpPr>
            <p:cNvPr id="755" name="Google Shape;755;p16"/>
            <p:cNvSpPr/>
            <p:nvPr/>
          </p:nvSpPr>
          <p:spPr>
            <a:xfrm>
              <a:off x="0" y="0"/>
              <a:ext cx="6888480" cy="2774373"/>
            </a:xfrm>
            <a:custGeom>
              <a:rect b="b" l="l" r="r" t="t"/>
              <a:pathLst>
                <a:path extrusionOk="0" h="2774373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2774373"/>
                  </a:lnTo>
                  <a:lnTo>
                    <a:pt x="0" y="2774373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8774" l="0" r="0" t="-5532"/>
              </a:stretch>
            </a:blipFill>
            <a:ln>
              <a:noFill/>
            </a:ln>
          </p:spPr>
        </p:sp>
        <p:sp>
          <p:nvSpPr>
            <p:cNvPr id="756" name="Google Shape;756;p16"/>
            <p:cNvSpPr txBox="1"/>
            <p:nvPr/>
          </p:nvSpPr>
          <p:spPr>
            <a:xfrm>
              <a:off x="0" y="-9525"/>
              <a:ext cx="6888480" cy="27838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8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600"/>
                <a:buFont typeface="Arial"/>
                <a:buNone/>
              </a:pPr>
              <a:r>
                <a:rPr b="0" i="0" lang="en-US" sz="9600" u="none" cap="none" strike="noStrike">
                  <a:solidFill>
                    <a:srgbClr val="7400FA"/>
                  </a:solidFill>
                  <a:latin typeface="Inter"/>
                  <a:ea typeface="Inter"/>
                  <a:cs typeface="Inter"/>
                  <a:sym typeface="Inter"/>
                </a:rPr>
                <a:t>50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7" name="Google Shape;757;p16"/>
          <p:cNvGrpSpPr/>
          <p:nvPr/>
        </p:nvGrpSpPr>
        <p:grpSpPr>
          <a:xfrm>
            <a:off x="937260" y="4800600"/>
            <a:ext cx="5166360" cy="685800"/>
            <a:chOff x="0" y="0"/>
            <a:chExt cx="6888480" cy="914400"/>
          </a:xfrm>
        </p:grpSpPr>
        <p:sp>
          <p:nvSpPr>
            <p:cNvPr id="758" name="Google Shape;758;p16"/>
            <p:cNvSpPr/>
            <p:nvPr/>
          </p:nvSpPr>
          <p:spPr>
            <a:xfrm>
              <a:off x="0" y="0"/>
              <a:ext cx="6888480" cy="914400"/>
            </a:xfrm>
            <a:custGeom>
              <a:rect b="b" l="l" r="r" t="t"/>
              <a:pathLst>
                <a:path extrusionOk="0" h="914400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96791" l="0" r="0" t="-96791"/>
              </a:stretch>
            </a:blipFill>
            <a:ln>
              <a:noFill/>
            </a:ln>
          </p:spPr>
        </p:sp>
        <p:sp>
          <p:nvSpPr>
            <p:cNvPr id="759" name="Google Shape;759;p16"/>
            <p:cNvSpPr txBox="1"/>
            <p:nvPr/>
          </p:nvSpPr>
          <p:spPr>
            <a:xfrm>
              <a:off x="0" y="0"/>
              <a:ext cx="688848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1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humans where 2024 had 500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0" name="Google Shape;760;p16"/>
          <p:cNvGrpSpPr/>
          <p:nvPr/>
        </p:nvGrpSpPr>
        <p:grpSpPr>
          <a:xfrm>
            <a:off x="937260" y="5895985"/>
            <a:ext cx="5166360" cy="1508760"/>
            <a:chOff x="0" y="0"/>
            <a:chExt cx="6888480" cy="2011680"/>
          </a:xfrm>
        </p:grpSpPr>
        <p:sp>
          <p:nvSpPr>
            <p:cNvPr id="761" name="Google Shape;761;p16"/>
            <p:cNvSpPr/>
            <p:nvPr/>
          </p:nvSpPr>
          <p:spPr>
            <a:xfrm>
              <a:off x="0" y="0"/>
              <a:ext cx="6888480" cy="2011680"/>
            </a:xfrm>
            <a:custGeom>
              <a:rect b="b" l="l" r="r" t="t"/>
              <a:pathLst>
                <a:path extrusionOk="0" h="2011680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2011680"/>
                  </a:lnTo>
                  <a:lnTo>
                    <a:pt x="0" y="20116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6722" l="0" r="0" t="-16722"/>
              </a:stretch>
            </a:blipFill>
            <a:ln>
              <a:noFill/>
            </a:ln>
          </p:spPr>
        </p:sp>
        <p:sp>
          <p:nvSpPr>
            <p:cNvPr id="762" name="Google Shape;762;p16"/>
            <p:cNvSpPr txBox="1"/>
            <p:nvPr/>
          </p:nvSpPr>
          <p:spPr>
            <a:xfrm>
              <a:off x="0" y="0"/>
              <a:ext cx="6888480" cy="2011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Not because it does less. Because it does 10× more.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3" name="Google Shape;763;p16"/>
          <p:cNvGrpSpPr/>
          <p:nvPr/>
        </p:nvGrpSpPr>
        <p:grpSpPr>
          <a:xfrm>
            <a:off x="6675120" y="3055576"/>
            <a:ext cx="5166360" cy="2087924"/>
            <a:chOff x="0" y="-9525"/>
            <a:chExt cx="6888480" cy="2783898"/>
          </a:xfrm>
        </p:grpSpPr>
        <p:sp>
          <p:nvSpPr>
            <p:cNvPr id="764" name="Google Shape;764;p16"/>
            <p:cNvSpPr/>
            <p:nvPr/>
          </p:nvSpPr>
          <p:spPr>
            <a:xfrm>
              <a:off x="0" y="0"/>
              <a:ext cx="6888480" cy="2774373"/>
            </a:xfrm>
            <a:custGeom>
              <a:rect b="b" l="l" r="r" t="t"/>
              <a:pathLst>
                <a:path extrusionOk="0" h="2774373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2774373"/>
                  </a:lnTo>
                  <a:lnTo>
                    <a:pt x="0" y="2774373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8774" l="0" r="0" t="-5532"/>
              </a:stretch>
            </a:blipFill>
            <a:ln>
              <a:noFill/>
            </a:ln>
          </p:spPr>
        </p:sp>
        <p:sp>
          <p:nvSpPr>
            <p:cNvPr id="765" name="Google Shape;765;p16"/>
            <p:cNvSpPr txBox="1"/>
            <p:nvPr/>
          </p:nvSpPr>
          <p:spPr>
            <a:xfrm>
              <a:off x="0" y="-9525"/>
              <a:ext cx="6888480" cy="27838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8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600"/>
                <a:buFont typeface="Arial"/>
                <a:buNone/>
              </a:pPr>
              <a:r>
                <a:rPr b="0" i="0" lang="en-US" sz="9600" u="none" cap="none" strike="noStrike">
                  <a:solidFill>
                    <a:srgbClr val="7400FA"/>
                  </a:solidFill>
                  <a:latin typeface="Inter"/>
                  <a:ea typeface="Inter"/>
                  <a:cs typeface="Inter"/>
                  <a:sym typeface="Inter"/>
                </a:rPr>
                <a:t>1:20+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6" name="Google Shape;766;p16"/>
          <p:cNvGrpSpPr/>
          <p:nvPr/>
        </p:nvGrpSpPr>
        <p:grpSpPr>
          <a:xfrm>
            <a:off x="6515100" y="4800600"/>
            <a:ext cx="5166360" cy="685800"/>
            <a:chOff x="0" y="0"/>
            <a:chExt cx="6888480" cy="914400"/>
          </a:xfrm>
        </p:grpSpPr>
        <p:sp>
          <p:nvSpPr>
            <p:cNvPr id="767" name="Google Shape;767;p16"/>
            <p:cNvSpPr/>
            <p:nvPr/>
          </p:nvSpPr>
          <p:spPr>
            <a:xfrm>
              <a:off x="0" y="0"/>
              <a:ext cx="6888480" cy="914400"/>
            </a:xfrm>
            <a:custGeom>
              <a:rect b="b" l="l" r="r" t="t"/>
              <a:pathLst>
                <a:path extrusionOk="0" h="914400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96791" l="0" r="0" t="-96791"/>
              </a:stretch>
            </a:blipFill>
            <a:ln>
              <a:noFill/>
            </a:ln>
          </p:spPr>
        </p:sp>
        <p:sp>
          <p:nvSpPr>
            <p:cNvPr id="768" name="Google Shape;768;p16"/>
            <p:cNvSpPr txBox="1"/>
            <p:nvPr/>
          </p:nvSpPr>
          <p:spPr>
            <a:xfrm>
              <a:off x="0" y="0"/>
              <a:ext cx="688848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1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manager-to-IC ratio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9" name="Google Shape;769;p16"/>
          <p:cNvGrpSpPr/>
          <p:nvPr/>
        </p:nvGrpSpPr>
        <p:grpSpPr>
          <a:xfrm>
            <a:off x="6515100" y="5895985"/>
            <a:ext cx="5166360" cy="1508760"/>
            <a:chOff x="0" y="0"/>
            <a:chExt cx="6888480" cy="2011680"/>
          </a:xfrm>
        </p:grpSpPr>
        <p:sp>
          <p:nvSpPr>
            <p:cNvPr id="770" name="Google Shape;770;p16"/>
            <p:cNvSpPr/>
            <p:nvPr/>
          </p:nvSpPr>
          <p:spPr>
            <a:xfrm>
              <a:off x="0" y="0"/>
              <a:ext cx="6888480" cy="2011680"/>
            </a:xfrm>
            <a:custGeom>
              <a:rect b="b" l="l" r="r" t="t"/>
              <a:pathLst>
                <a:path extrusionOk="0" h="2011680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2011680"/>
                  </a:lnTo>
                  <a:lnTo>
                    <a:pt x="0" y="20116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6722" l="0" r="0" t="-16722"/>
              </a:stretch>
            </a:blipFill>
            <a:ln>
              <a:noFill/>
            </a:ln>
          </p:spPr>
        </p:sp>
        <p:sp>
          <p:nvSpPr>
            <p:cNvPr id="771" name="Google Shape;771;p16"/>
            <p:cNvSpPr txBox="1"/>
            <p:nvPr/>
          </p:nvSpPr>
          <p:spPr>
            <a:xfrm>
              <a:off x="0" y="0"/>
              <a:ext cx="6888480" cy="2011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Coordination collapses. Middle management disappears as a layer.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2" name="Google Shape;772;p16"/>
          <p:cNvGrpSpPr/>
          <p:nvPr/>
        </p:nvGrpSpPr>
        <p:grpSpPr>
          <a:xfrm>
            <a:off x="12252960" y="3055576"/>
            <a:ext cx="5166360" cy="2087924"/>
            <a:chOff x="0" y="-9525"/>
            <a:chExt cx="6888480" cy="2783898"/>
          </a:xfrm>
        </p:grpSpPr>
        <p:sp>
          <p:nvSpPr>
            <p:cNvPr id="773" name="Google Shape;773;p16"/>
            <p:cNvSpPr/>
            <p:nvPr/>
          </p:nvSpPr>
          <p:spPr>
            <a:xfrm>
              <a:off x="0" y="0"/>
              <a:ext cx="6888480" cy="2774373"/>
            </a:xfrm>
            <a:custGeom>
              <a:rect b="b" l="l" r="r" t="t"/>
              <a:pathLst>
                <a:path extrusionOk="0" h="2774373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2774373"/>
                  </a:lnTo>
                  <a:lnTo>
                    <a:pt x="0" y="2774373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8774" l="0" r="0" t="-5532"/>
              </a:stretch>
            </a:blipFill>
            <a:ln>
              <a:noFill/>
            </a:ln>
          </p:spPr>
        </p:sp>
        <p:sp>
          <p:nvSpPr>
            <p:cNvPr id="774" name="Google Shape;774;p16"/>
            <p:cNvSpPr txBox="1"/>
            <p:nvPr/>
          </p:nvSpPr>
          <p:spPr>
            <a:xfrm>
              <a:off x="0" y="-9525"/>
              <a:ext cx="6888480" cy="27838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8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600"/>
                <a:buFont typeface="Arial"/>
                <a:buNone/>
              </a:pPr>
              <a:r>
                <a:rPr b="0" i="0" lang="en-US" sz="9600" u="none" cap="none" strike="noStrike">
                  <a:solidFill>
                    <a:srgbClr val="7400FA"/>
                  </a:solidFill>
                  <a:latin typeface="Inter"/>
                  <a:ea typeface="Inter"/>
                  <a:cs typeface="Inter"/>
                  <a:sym typeface="Inter"/>
                </a:rPr>
                <a:t>73×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5" name="Google Shape;775;p16"/>
          <p:cNvGrpSpPr/>
          <p:nvPr/>
        </p:nvGrpSpPr>
        <p:grpSpPr>
          <a:xfrm>
            <a:off x="12092940" y="4800600"/>
            <a:ext cx="5166360" cy="685800"/>
            <a:chOff x="0" y="0"/>
            <a:chExt cx="6888480" cy="914400"/>
          </a:xfrm>
        </p:grpSpPr>
        <p:sp>
          <p:nvSpPr>
            <p:cNvPr id="776" name="Google Shape;776;p16"/>
            <p:cNvSpPr/>
            <p:nvPr/>
          </p:nvSpPr>
          <p:spPr>
            <a:xfrm>
              <a:off x="0" y="0"/>
              <a:ext cx="6888480" cy="914400"/>
            </a:xfrm>
            <a:custGeom>
              <a:rect b="b" l="l" r="r" t="t"/>
              <a:pathLst>
                <a:path extrusionOk="0" h="914400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914400"/>
                  </a:lnTo>
                  <a:lnTo>
                    <a:pt x="0" y="9144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96791" l="0" r="0" t="-96791"/>
              </a:stretch>
            </a:blipFill>
            <a:ln>
              <a:noFill/>
            </a:ln>
          </p:spPr>
        </p:sp>
        <p:sp>
          <p:nvSpPr>
            <p:cNvPr id="777" name="Google Shape;777;p16"/>
            <p:cNvSpPr txBox="1"/>
            <p:nvPr/>
          </p:nvSpPr>
          <p:spPr>
            <a:xfrm>
              <a:off x="0" y="0"/>
              <a:ext cx="688848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1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Cognition Labs' ARR growth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78" name="Google Shape;778;p16"/>
          <p:cNvGrpSpPr/>
          <p:nvPr/>
        </p:nvGrpSpPr>
        <p:grpSpPr>
          <a:xfrm>
            <a:off x="12092940" y="5895985"/>
            <a:ext cx="5166360" cy="1508760"/>
            <a:chOff x="0" y="0"/>
            <a:chExt cx="6888480" cy="2011680"/>
          </a:xfrm>
        </p:grpSpPr>
        <p:sp>
          <p:nvSpPr>
            <p:cNvPr id="779" name="Google Shape;779;p16"/>
            <p:cNvSpPr/>
            <p:nvPr/>
          </p:nvSpPr>
          <p:spPr>
            <a:xfrm>
              <a:off x="0" y="0"/>
              <a:ext cx="6888480" cy="2011680"/>
            </a:xfrm>
            <a:custGeom>
              <a:rect b="b" l="l" r="r" t="t"/>
              <a:pathLst>
                <a:path extrusionOk="0" h="2011680" w="6888480">
                  <a:moveTo>
                    <a:pt x="0" y="0"/>
                  </a:moveTo>
                  <a:lnTo>
                    <a:pt x="6888480" y="0"/>
                  </a:lnTo>
                  <a:lnTo>
                    <a:pt x="6888480" y="2011680"/>
                  </a:lnTo>
                  <a:lnTo>
                    <a:pt x="0" y="20116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6722" l="0" r="0" t="-16722"/>
              </a:stretch>
            </a:blipFill>
            <a:ln>
              <a:noFill/>
            </a:ln>
          </p:spPr>
        </p:sp>
        <p:sp>
          <p:nvSpPr>
            <p:cNvPr id="780" name="Google Shape;780;p16"/>
            <p:cNvSpPr txBox="1"/>
            <p:nvPr/>
          </p:nvSpPr>
          <p:spPr>
            <a:xfrm>
              <a:off x="0" y="0"/>
              <a:ext cx="6888480" cy="20116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Sub-$20M burn. The new revenue-per-employee curve.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1" name="Google Shape;781;p16"/>
          <p:cNvGrpSpPr/>
          <p:nvPr/>
        </p:nvGrpSpPr>
        <p:grpSpPr>
          <a:xfrm>
            <a:off x="937260" y="8611900"/>
            <a:ext cx="16322040" cy="646400"/>
            <a:chOff x="0" y="-9525"/>
            <a:chExt cx="21762720" cy="861866"/>
          </a:xfrm>
        </p:grpSpPr>
        <p:sp>
          <p:nvSpPr>
            <p:cNvPr id="782" name="Google Shape;782;p16"/>
            <p:cNvSpPr/>
            <p:nvPr/>
          </p:nvSpPr>
          <p:spPr>
            <a:xfrm>
              <a:off x="0" y="0"/>
              <a:ext cx="21762720" cy="852341"/>
            </a:xfrm>
            <a:custGeom>
              <a:rect b="b" l="l" r="r" t="t"/>
              <a:pathLst>
                <a:path extrusionOk="0" h="852341" w="21762720">
                  <a:moveTo>
                    <a:pt x="0" y="0"/>
                  </a:moveTo>
                  <a:lnTo>
                    <a:pt x="21762720" y="0"/>
                  </a:lnTo>
                  <a:lnTo>
                    <a:pt x="21762720" y="852341"/>
                  </a:lnTo>
                  <a:lnTo>
                    <a:pt x="0" y="852341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440428" l="0" r="0" t="-454597"/>
              </a:stretch>
            </a:blipFill>
            <a:ln>
              <a:noFill/>
            </a:ln>
          </p:spPr>
        </p:sp>
        <p:sp>
          <p:nvSpPr>
            <p:cNvPr id="783" name="Google Shape;783;p16"/>
            <p:cNvSpPr txBox="1"/>
            <p:nvPr/>
          </p:nvSpPr>
          <p:spPr>
            <a:xfrm>
              <a:off x="0" y="-9525"/>
              <a:ext cx="21762720" cy="8618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949"/>
                <a:buFont typeface="Arial"/>
                <a:buNone/>
              </a:pPr>
              <a:r>
                <a:rPr b="0" i="1" lang="en-US" sz="294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“Every company can now be a mini-AGI.”  — Jack Dorsey, March 2026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2" name="Google Shape;792;p17"/>
          <p:cNvGrpSpPr/>
          <p:nvPr/>
        </p:nvGrpSpPr>
        <p:grpSpPr>
          <a:xfrm>
            <a:off x="1028700" y="568645"/>
            <a:ext cx="16459200" cy="1831655"/>
            <a:chOff x="0" y="0"/>
            <a:chExt cx="21945600" cy="2442206"/>
          </a:xfrm>
        </p:grpSpPr>
        <p:sp>
          <p:nvSpPr>
            <p:cNvPr id="793" name="Google Shape;793;p17"/>
            <p:cNvSpPr/>
            <p:nvPr/>
          </p:nvSpPr>
          <p:spPr>
            <a:xfrm>
              <a:off x="0" y="0"/>
              <a:ext cx="21945600" cy="2442206"/>
            </a:xfrm>
            <a:custGeom>
              <a:rect b="b" l="l" r="r" t="t"/>
              <a:pathLst>
                <a:path extrusionOk="0" h="2442206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442206"/>
                  </a:lnTo>
                  <a:lnTo>
                    <a:pt x="0" y="2442206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08786" l="0" r="0" t="-141391"/>
              </a:stretch>
            </a:blipFill>
            <a:ln>
              <a:noFill/>
            </a:ln>
          </p:spPr>
        </p:sp>
        <p:sp>
          <p:nvSpPr>
            <p:cNvPr id="794" name="Google Shape;794;p17"/>
            <p:cNvSpPr txBox="1"/>
            <p:nvPr/>
          </p:nvSpPr>
          <p:spPr>
            <a:xfrm>
              <a:off x="0" y="0"/>
              <a:ext cx="21945600" cy="244220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7499"/>
                <a:buFont typeface="Arial"/>
                <a:buNone/>
              </a:pPr>
              <a:r>
                <a:rPr b="0" i="0" lang="en-US" sz="7499" u="none" cap="none" strike="noStrike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What survives.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5" name="Google Shape;795;p17"/>
          <p:cNvGrpSpPr/>
          <p:nvPr/>
        </p:nvGrpSpPr>
        <p:grpSpPr>
          <a:xfrm>
            <a:off x="960120" y="2400300"/>
            <a:ext cx="16459200" cy="960120"/>
            <a:chOff x="0" y="0"/>
            <a:chExt cx="21945600" cy="1280160"/>
          </a:xfrm>
        </p:grpSpPr>
        <p:sp>
          <p:nvSpPr>
            <p:cNvPr id="796" name="Google Shape;796;p17"/>
            <p:cNvSpPr/>
            <p:nvPr/>
          </p:nvSpPr>
          <p:spPr>
            <a:xfrm>
              <a:off x="0" y="0"/>
              <a:ext cx="21945600" cy="1280160"/>
            </a:xfrm>
            <a:custGeom>
              <a:rect b="b" l="l" r="r" t="t"/>
              <a:pathLst>
                <a:path extrusionOk="0" h="12801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1280160"/>
                  </a:lnTo>
                  <a:lnTo>
                    <a:pt x="0" y="128016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284046" l="0" r="0" t="-284046"/>
              </a:stretch>
            </a:blipFill>
            <a:ln>
              <a:noFill/>
            </a:ln>
          </p:spPr>
        </p:sp>
        <p:sp>
          <p:nvSpPr>
            <p:cNvPr id="797" name="Google Shape;797;p17"/>
            <p:cNvSpPr txBox="1"/>
            <p:nvPr/>
          </p:nvSpPr>
          <p:spPr>
            <a:xfrm>
              <a:off x="0" y="9525"/>
              <a:ext cx="21945600" cy="12706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1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In every phase transition, the winning traits change. The dinosaurs were optimized for a world that disappeared in an afternoon.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8" name="Google Shape;798;p17"/>
          <p:cNvGrpSpPr/>
          <p:nvPr/>
        </p:nvGrpSpPr>
        <p:grpSpPr>
          <a:xfrm>
            <a:off x="960120" y="3909060"/>
            <a:ext cx="8229600" cy="548640"/>
            <a:chOff x="0" y="0"/>
            <a:chExt cx="10972800" cy="731520"/>
          </a:xfrm>
        </p:grpSpPr>
        <p:sp>
          <p:nvSpPr>
            <p:cNvPr id="799" name="Google Shape;799;p17"/>
            <p:cNvSpPr/>
            <p:nvPr/>
          </p:nvSpPr>
          <p:spPr>
            <a:xfrm>
              <a:off x="0" y="0"/>
              <a:ext cx="10972800" cy="731520"/>
            </a:xfrm>
            <a:custGeom>
              <a:rect b="b" l="l" r="r" t="t"/>
              <a:pathLst>
                <a:path extrusionOk="0" h="73152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800" name="Google Shape;800;p17"/>
            <p:cNvSpPr txBox="1"/>
            <p:nvPr/>
          </p:nvSpPr>
          <p:spPr>
            <a:xfrm>
              <a:off x="0" y="9525"/>
              <a:ext cx="10972800" cy="721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1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SURVIVES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1" name="Google Shape;801;p17"/>
          <p:cNvSpPr/>
          <p:nvPr/>
        </p:nvSpPr>
        <p:spPr>
          <a:xfrm>
            <a:off x="960120" y="4448175"/>
            <a:ext cx="822960" cy="19050"/>
          </a:xfrm>
          <a:custGeom>
            <a:rect b="b" l="l" r="r" t="t"/>
            <a:pathLst>
              <a:path extrusionOk="0" h="25400" w="1097280">
                <a:moveTo>
                  <a:pt x="0" y="0"/>
                </a:moveTo>
                <a:lnTo>
                  <a:pt x="1097280" y="0"/>
                </a:lnTo>
                <a:lnTo>
                  <a:pt x="109728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802" name="Google Shape;802;p17"/>
          <p:cNvGrpSpPr/>
          <p:nvPr/>
        </p:nvGrpSpPr>
        <p:grpSpPr>
          <a:xfrm>
            <a:off x="960120" y="5019675"/>
            <a:ext cx="7955280" cy="3491638"/>
            <a:chOff x="0" y="0"/>
            <a:chExt cx="10607040" cy="4655517"/>
          </a:xfrm>
        </p:grpSpPr>
        <p:sp>
          <p:nvSpPr>
            <p:cNvPr id="803" name="Google Shape;803;p17"/>
            <p:cNvSpPr/>
            <p:nvPr/>
          </p:nvSpPr>
          <p:spPr>
            <a:xfrm>
              <a:off x="0" y="0"/>
              <a:ext cx="10607040" cy="4655517"/>
            </a:xfrm>
            <a:custGeom>
              <a:rect b="b" l="l" r="r" t="t"/>
              <a:pathLst>
                <a:path extrusionOk="0" h="4655517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4655517"/>
                  </a:lnTo>
                  <a:lnTo>
                    <a:pt x="0" y="4655517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804" name="Google Shape;804;p17"/>
            <p:cNvSpPr txBox="1"/>
            <p:nvPr/>
          </p:nvSpPr>
          <p:spPr>
            <a:xfrm>
              <a:off x="0" y="9525"/>
              <a:ext cx="10607040" cy="46459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The MTP, encoded as protocol.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The accountability shell: legal entity, fiduciary holder.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The proprietary intelligence in LEARN, the data your competitors can't have.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The coordination protocols, Buterin's mechanism designs, scaled by LLM-relieved attention.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Curatorial judgment when execution is nearly free, taste becomes the moat.</a:t>
              </a:r>
              <a:endParaRPr b="0" i="0" sz="249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Proprietary Data !!</a:t>
              </a:r>
              <a:endParaRPr b="0" i="0" sz="249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805" name="Google Shape;805;p17"/>
          <p:cNvGrpSpPr/>
          <p:nvPr/>
        </p:nvGrpSpPr>
        <p:grpSpPr>
          <a:xfrm>
            <a:off x="9738360" y="3909060"/>
            <a:ext cx="8229600" cy="548640"/>
            <a:chOff x="0" y="0"/>
            <a:chExt cx="10972800" cy="731520"/>
          </a:xfrm>
        </p:grpSpPr>
        <p:sp>
          <p:nvSpPr>
            <p:cNvPr id="806" name="Google Shape;806;p17"/>
            <p:cNvSpPr/>
            <p:nvPr/>
          </p:nvSpPr>
          <p:spPr>
            <a:xfrm>
              <a:off x="0" y="0"/>
              <a:ext cx="10972800" cy="731520"/>
            </a:xfrm>
            <a:custGeom>
              <a:rect b="b" l="l" r="r" t="t"/>
              <a:pathLst>
                <a:path extrusionOk="0" h="73152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731520"/>
                  </a:lnTo>
                  <a:lnTo>
                    <a:pt x="0" y="731520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807" name="Google Shape;807;p17"/>
            <p:cNvSpPr txBox="1"/>
            <p:nvPr/>
          </p:nvSpPr>
          <p:spPr>
            <a:xfrm>
              <a:off x="0" y="9525"/>
              <a:ext cx="10972800" cy="721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1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DOES NOT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8" name="Google Shape;808;p17"/>
          <p:cNvSpPr/>
          <p:nvPr/>
        </p:nvSpPr>
        <p:spPr>
          <a:xfrm>
            <a:off x="9738360" y="4448175"/>
            <a:ext cx="822960" cy="19050"/>
          </a:xfrm>
          <a:custGeom>
            <a:rect b="b" l="l" r="r" t="t"/>
            <a:pathLst>
              <a:path extrusionOk="0" h="25400" w="1097280">
                <a:moveTo>
                  <a:pt x="0" y="0"/>
                </a:moveTo>
                <a:lnTo>
                  <a:pt x="1097280" y="0"/>
                </a:lnTo>
                <a:lnTo>
                  <a:pt x="1097280" y="25400"/>
                </a:lnTo>
                <a:lnTo>
                  <a:pt x="0" y="25400"/>
                </a:lnTo>
                <a:close/>
              </a:path>
            </a:pathLst>
          </a:custGeom>
          <a:solidFill>
            <a:srgbClr val="6029FA"/>
          </a:solidFill>
          <a:ln>
            <a:noFill/>
          </a:ln>
        </p:spPr>
      </p:sp>
      <p:grpSp>
        <p:nvGrpSpPr>
          <p:cNvPr id="809" name="Google Shape;809;p17"/>
          <p:cNvGrpSpPr/>
          <p:nvPr/>
        </p:nvGrpSpPr>
        <p:grpSpPr>
          <a:xfrm>
            <a:off x="9738360" y="5019675"/>
            <a:ext cx="7955280" cy="3120163"/>
            <a:chOff x="0" y="0"/>
            <a:chExt cx="10607040" cy="4160217"/>
          </a:xfrm>
        </p:grpSpPr>
        <p:sp>
          <p:nvSpPr>
            <p:cNvPr id="810" name="Google Shape;810;p17"/>
            <p:cNvSpPr/>
            <p:nvPr/>
          </p:nvSpPr>
          <p:spPr>
            <a:xfrm>
              <a:off x="0" y="0"/>
              <a:ext cx="10607040" cy="4160217"/>
            </a:xfrm>
            <a:custGeom>
              <a:rect b="b" l="l" r="r" t="t"/>
              <a:pathLst>
                <a:path extrusionOk="0" h="4160217" w="10607040">
                  <a:moveTo>
                    <a:pt x="0" y="0"/>
                  </a:moveTo>
                  <a:lnTo>
                    <a:pt x="10607040" y="0"/>
                  </a:lnTo>
                  <a:lnTo>
                    <a:pt x="10607040" y="4160217"/>
                  </a:lnTo>
                  <a:lnTo>
                    <a:pt x="0" y="4160217"/>
                  </a:lnTo>
                  <a:close/>
                </a:path>
              </a:pathLst>
            </a:custGeom>
            <a:solidFill>
              <a:srgbClr val="6029FA">
                <a:alpha val="0"/>
              </a:srgbClr>
            </a:solidFill>
            <a:ln>
              <a:noFill/>
            </a:ln>
          </p:spPr>
        </p:sp>
        <p:sp>
          <p:nvSpPr>
            <p:cNvPr id="811" name="Google Shape;811;p17"/>
            <p:cNvSpPr txBox="1"/>
            <p:nvPr/>
          </p:nvSpPr>
          <p:spPr>
            <a:xfrm>
              <a:off x="0" y="9525"/>
              <a:ext cx="10607040" cy="41506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The org chart as we built it.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The five-year plan.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Middle management as a coordination layer.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Quarterly strategy reviews as the unit of decision-making.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Inertia moats, “customers don't switch because switching is annoying.”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2000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Arial"/>
                <a:buNone/>
              </a:pPr>
              <a:r>
                <a:rPr b="0" i="0" lang="en-US" sz="2499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Wasting assets in the agent economy.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" name="Google Shape;820;p18"/>
          <p:cNvGrpSpPr/>
          <p:nvPr/>
        </p:nvGrpSpPr>
        <p:grpSpPr>
          <a:xfrm>
            <a:off x="14538960" y="184309"/>
            <a:ext cx="2743200" cy="501491"/>
            <a:chOff x="0" y="-28575"/>
            <a:chExt cx="3657600" cy="668655"/>
          </a:xfrm>
        </p:grpSpPr>
        <p:sp>
          <p:nvSpPr>
            <p:cNvPr id="821" name="Google Shape;821;p18"/>
            <p:cNvSpPr/>
            <p:nvPr/>
          </p:nvSpPr>
          <p:spPr>
            <a:xfrm>
              <a:off x="0" y="0"/>
              <a:ext cx="3657600" cy="640080"/>
            </a:xfrm>
            <a:custGeom>
              <a:rect b="b" l="l" r="r" t="t"/>
              <a:pathLst>
                <a:path extrusionOk="0" h="64008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640080"/>
                  </a:lnTo>
                  <a:lnTo>
                    <a:pt x="0" y="6400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61344" l="0" r="0" t="-61344"/>
              </a:stretch>
            </a:blipFill>
            <a:ln>
              <a:noFill/>
            </a:ln>
          </p:spPr>
        </p:sp>
        <p:sp>
          <p:nvSpPr>
            <p:cNvPr id="822" name="Google Shape;822;p18"/>
            <p:cNvSpPr txBox="1"/>
            <p:nvPr/>
          </p:nvSpPr>
          <p:spPr>
            <a:xfrm>
              <a:off x="0" y="-28575"/>
              <a:ext cx="3657600" cy="6686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rPr b="0" i="0" lang="en-US" sz="1350" u="none" cap="none" strike="noStrike">
                  <a:solidFill>
                    <a:srgbClr val="8B8378"/>
                  </a:solidFill>
                  <a:latin typeface="Calibri"/>
                  <a:ea typeface="Calibri"/>
                  <a:cs typeface="Calibri"/>
                  <a:sym typeface="Calibri"/>
                </a:rPr>
                <a:t>20 / 20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3" name="Google Shape;823;p18"/>
          <p:cNvGrpSpPr/>
          <p:nvPr/>
        </p:nvGrpSpPr>
        <p:grpSpPr>
          <a:xfrm>
            <a:off x="960120" y="2792501"/>
            <a:ext cx="16459200" cy="2350999"/>
            <a:chOff x="0" y="0"/>
            <a:chExt cx="21945600" cy="3134665"/>
          </a:xfrm>
        </p:grpSpPr>
        <p:sp>
          <p:nvSpPr>
            <p:cNvPr id="824" name="Google Shape;824;p18"/>
            <p:cNvSpPr/>
            <p:nvPr/>
          </p:nvSpPr>
          <p:spPr>
            <a:xfrm>
              <a:off x="0" y="0"/>
              <a:ext cx="21945600" cy="3134665"/>
            </a:xfrm>
            <a:custGeom>
              <a:rect b="b" l="l" r="r" t="t"/>
              <a:pathLst>
                <a:path extrusionOk="0" h="3134665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3134665"/>
                  </a:lnTo>
                  <a:lnTo>
                    <a:pt x="0" y="3134665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71416" l="0" r="0" t="-101405"/>
              </a:stretch>
            </a:blipFill>
            <a:ln>
              <a:noFill/>
            </a:ln>
          </p:spPr>
        </p:sp>
        <p:sp>
          <p:nvSpPr>
            <p:cNvPr id="825" name="Google Shape;825;p18"/>
            <p:cNvSpPr txBox="1"/>
            <p:nvPr/>
          </p:nvSpPr>
          <p:spPr>
            <a:xfrm>
              <a:off x="0" y="0"/>
              <a:ext cx="21945600" cy="313466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89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600"/>
                <a:buFont typeface="Arial"/>
                <a:buNone/>
              </a:pPr>
              <a:r>
                <a:rPr b="0" i="0" lang="en-US" sz="9600" u="none" cap="none" strike="noStrike">
                  <a:solidFill>
                    <a:srgbClr val="FFFFFF"/>
                  </a:solidFill>
                  <a:latin typeface="Anton"/>
                  <a:ea typeface="Anton"/>
                  <a:cs typeface="Anton"/>
                  <a:sym typeface="Anton"/>
                </a:rPr>
                <a:t>Build the Stack first.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6" name="Google Shape;826;p18"/>
          <p:cNvGrpSpPr/>
          <p:nvPr/>
        </p:nvGrpSpPr>
        <p:grpSpPr>
          <a:xfrm>
            <a:off x="914400" y="4381976"/>
            <a:ext cx="16459200" cy="1515904"/>
            <a:chOff x="0" y="-9525"/>
            <a:chExt cx="21945600" cy="2021205"/>
          </a:xfrm>
        </p:grpSpPr>
        <p:sp>
          <p:nvSpPr>
            <p:cNvPr id="827" name="Google Shape;827;p18"/>
            <p:cNvSpPr/>
            <p:nvPr/>
          </p:nvSpPr>
          <p:spPr>
            <a:xfrm>
              <a:off x="0" y="0"/>
              <a:ext cx="21945600" cy="2011680"/>
            </a:xfrm>
            <a:custGeom>
              <a:rect b="b" l="l" r="r" t="t"/>
              <a:pathLst>
                <a:path extrusionOk="0" h="201168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011680"/>
                  </a:lnTo>
                  <a:lnTo>
                    <a:pt x="0" y="201168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62567" l="0" r="0" t="-162567"/>
              </a:stretch>
            </a:blipFill>
            <a:ln>
              <a:noFill/>
            </a:ln>
          </p:spPr>
        </p:sp>
        <p:sp>
          <p:nvSpPr>
            <p:cNvPr id="828" name="Google Shape;828;p18"/>
            <p:cNvSpPr txBox="1"/>
            <p:nvPr/>
          </p:nvSpPr>
          <p:spPr>
            <a:xfrm>
              <a:off x="0" y="-9525"/>
              <a:ext cx="21945600" cy="202120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600"/>
                <a:buFont typeface="Arial"/>
                <a:buNone/>
              </a:pPr>
              <a:r>
                <a:rPr b="0" i="1" lang="en-US" sz="6600" u="none" cap="none" strike="noStrike">
                  <a:solidFill>
                    <a:srgbClr val="CEBAFC"/>
                  </a:solidFill>
                  <a:latin typeface="Inter"/>
                  <a:ea typeface="Inter"/>
                  <a:cs typeface="Inter"/>
                  <a:sym typeface="Inter"/>
                </a:rPr>
                <a:t>The dabbling era is over.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9" name="Google Shape;829;p18"/>
          <p:cNvGrpSpPr/>
          <p:nvPr/>
        </p:nvGrpSpPr>
        <p:grpSpPr>
          <a:xfrm>
            <a:off x="914400" y="6182663"/>
            <a:ext cx="15773400" cy="1378744"/>
            <a:chOff x="0" y="-9525"/>
            <a:chExt cx="21031200" cy="1838325"/>
          </a:xfrm>
        </p:grpSpPr>
        <p:sp>
          <p:nvSpPr>
            <p:cNvPr id="830" name="Google Shape;830;p18"/>
            <p:cNvSpPr/>
            <p:nvPr/>
          </p:nvSpPr>
          <p:spPr>
            <a:xfrm>
              <a:off x="0" y="0"/>
              <a:ext cx="21031200" cy="1828800"/>
            </a:xfrm>
            <a:custGeom>
              <a:rect b="b" l="l" r="r" t="t"/>
              <a:pathLst>
                <a:path extrusionOk="0" h="1828800" w="21031200">
                  <a:moveTo>
                    <a:pt x="0" y="0"/>
                  </a:moveTo>
                  <a:lnTo>
                    <a:pt x="21031200" y="0"/>
                  </a:lnTo>
                  <a:lnTo>
                    <a:pt x="21031200" y="1828800"/>
                  </a:lnTo>
                  <a:lnTo>
                    <a:pt x="0" y="1828800"/>
                  </a:lnTo>
                  <a:close/>
                </a:path>
              </a:pathLst>
            </a:custGeom>
            <a:blipFill rotWithShape="1">
              <a:blip r:embed="rId3">
                <a:alphaModFix amt="0"/>
              </a:blip>
              <a:stretch>
                <a:fillRect b="-174075" l="0" r="0" t="-174075"/>
              </a:stretch>
            </a:blipFill>
            <a:ln>
              <a:noFill/>
            </a:ln>
          </p:spPr>
        </p:sp>
        <p:sp>
          <p:nvSpPr>
            <p:cNvPr id="831" name="Google Shape;831;p18"/>
            <p:cNvSpPr txBox="1"/>
            <p:nvPr/>
          </p:nvSpPr>
          <p:spPr>
            <a:xfrm>
              <a:off x="0" y="-9525"/>
              <a:ext cx="21031200" cy="18383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50"/>
                <a:buFont typeface="Arial"/>
                <a:buNone/>
              </a:pPr>
              <a:r>
                <a:rPr b="0" i="0" lang="en-US" sz="2250" u="none" cap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Diagnose the one weakest characteristic that is choking your bottleneck. Rebuild around it. Then the next. The architecture compounds.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000000"/>
        </a:solidFill>
      </p:bgPr>
    </p:bg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Google Shape;836;p19"/>
          <p:cNvSpPr/>
          <p:nvPr/>
        </p:nvSpPr>
        <p:spPr>
          <a:xfrm>
            <a:off x="5846964" y="1651423"/>
            <a:ext cx="6748715" cy="6748715"/>
          </a:xfrm>
          <a:custGeom>
            <a:rect b="b" l="l" r="r" t="t"/>
            <a:pathLst>
              <a:path extrusionOk="0" h="6748715" w="6748715">
                <a:moveTo>
                  <a:pt x="0" y="0"/>
                </a:moveTo>
                <a:lnTo>
                  <a:pt x="6748715" y="0"/>
                </a:lnTo>
                <a:lnTo>
                  <a:pt x="6748715" y="6748715"/>
                </a:lnTo>
                <a:lnTo>
                  <a:pt x="0" y="67487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37" name="Google Shape;837;p19"/>
          <p:cNvSpPr/>
          <p:nvPr/>
        </p:nvSpPr>
        <p:spPr>
          <a:xfrm>
            <a:off x="6840528" y="2839083"/>
            <a:ext cx="4761587" cy="4761587"/>
          </a:xfrm>
          <a:custGeom>
            <a:rect b="b" l="l" r="r" t="t"/>
            <a:pathLst>
              <a:path extrusionOk="0" h="4761587" w="4761587">
                <a:moveTo>
                  <a:pt x="0" y="0"/>
                </a:moveTo>
                <a:lnTo>
                  <a:pt x="4761587" y="0"/>
                </a:lnTo>
                <a:lnTo>
                  <a:pt x="4761587" y="4761587"/>
                </a:lnTo>
                <a:lnTo>
                  <a:pt x="0" y="47615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838" name="Google Shape;838;p19"/>
          <p:cNvCxnSpPr/>
          <p:nvPr/>
        </p:nvCxnSpPr>
        <p:spPr>
          <a:xfrm>
            <a:off x="5129202" y="4498621"/>
            <a:ext cx="768545" cy="91446"/>
          </a:xfrm>
          <a:prstGeom prst="straightConnector1">
            <a:avLst/>
          </a:prstGeom>
          <a:noFill/>
          <a:ln cap="flat" cmpd="sng" w="180975">
            <a:solidFill>
              <a:srgbClr val="6029F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9" name="Google Shape;839;p19"/>
          <p:cNvCxnSpPr/>
          <p:nvPr/>
        </p:nvCxnSpPr>
        <p:spPr>
          <a:xfrm>
            <a:off x="6302142" y="2130800"/>
            <a:ext cx="652291" cy="625409"/>
          </a:xfrm>
          <a:prstGeom prst="straightConnector1">
            <a:avLst/>
          </a:prstGeom>
          <a:noFill/>
          <a:ln cap="flat" cmpd="sng" w="180975">
            <a:solidFill>
              <a:srgbClr val="6029F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40" name="Google Shape;840;p19"/>
          <p:cNvCxnSpPr/>
          <p:nvPr/>
        </p:nvCxnSpPr>
        <p:spPr>
          <a:xfrm flipH="1">
            <a:off x="11775620" y="2250641"/>
            <a:ext cx="541701" cy="552796"/>
          </a:xfrm>
          <a:prstGeom prst="straightConnector1">
            <a:avLst/>
          </a:prstGeom>
          <a:noFill/>
          <a:ln cap="flat" cmpd="sng" w="180975">
            <a:solidFill>
              <a:srgbClr val="6029F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41" name="Google Shape;841;p19"/>
          <p:cNvCxnSpPr/>
          <p:nvPr/>
        </p:nvCxnSpPr>
        <p:spPr>
          <a:xfrm rot="10800000">
            <a:off x="12574117" y="4650313"/>
            <a:ext cx="780222" cy="49476"/>
          </a:xfrm>
          <a:prstGeom prst="straightConnector1">
            <a:avLst/>
          </a:prstGeom>
          <a:noFill/>
          <a:ln cap="flat" cmpd="sng" w="180975">
            <a:solidFill>
              <a:srgbClr val="6029F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42" name="Google Shape;842;p19"/>
          <p:cNvCxnSpPr/>
          <p:nvPr/>
        </p:nvCxnSpPr>
        <p:spPr>
          <a:xfrm rot="10800000">
            <a:off x="10202475" y="8237895"/>
            <a:ext cx="296084" cy="715092"/>
          </a:xfrm>
          <a:prstGeom prst="straightConnector1">
            <a:avLst/>
          </a:prstGeom>
          <a:noFill/>
          <a:ln cap="flat" cmpd="sng" w="180975">
            <a:solidFill>
              <a:srgbClr val="6029F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43" name="Google Shape;843;p19"/>
          <p:cNvCxnSpPr/>
          <p:nvPr/>
        </p:nvCxnSpPr>
        <p:spPr>
          <a:xfrm flipH="1" rot="10800000">
            <a:off x="7885684" y="8213020"/>
            <a:ext cx="200426" cy="739968"/>
          </a:xfrm>
          <a:prstGeom prst="straightConnector1">
            <a:avLst/>
          </a:prstGeom>
          <a:noFill/>
          <a:ln cap="flat" cmpd="sng" w="180975">
            <a:solidFill>
              <a:srgbClr val="6029FA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844" name="Google Shape;844;p19"/>
          <p:cNvGrpSpPr/>
          <p:nvPr/>
        </p:nvGrpSpPr>
        <p:grpSpPr>
          <a:xfrm>
            <a:off x="8163139" y="1193536"/>
            <a:ext cx="2116365" cy="1057105"/>
            <a:chOff x="0" y="-38100"/>
            <a:chExt cx="543853" cy="271649"/>
          </a:xfrm>
        </p:grpSpPr>
        <p:sp>
          <p:nvSpPr>
            <p:cNvPr id="845" name="Google Shape;845;p19"/>
            <p:cNvSpPr/>
            <p:nvPr/>
          </p:nvSpPr>
          <p:spPr>
            <a:xfrm>
              <a:off x="0" y="0"/>
              <a:ext cx="543853" cy="233549"/>
            </a:xfrm>
            <a:custGeom>
              <a:rect b="b" l="l" r="r" t="t"/>
              <a:pathLst>
                <a:path extrusionOk="0" h="233549" w="543853">
                  <a:moveTo>
                    <a:pt x="0" y="0"/>
                  </a:moveTo>
                  <a:lnTo>
                    <a:pt x="543853" y="0"/>
                  </a:lnTo>
                  <a:lnTo>
                    <a:pt x="543853" y="233549"/>
                  </a:lnTo>
                  <a:lnTo>
                    <a:pt x="0" y="2335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46" name="Google Shape;846;p19"/>
            <p:cNvSpPr txBox="1"/>
            <p:nvPr/>
          </p:nvSpPr>
          <p:spPr>
            <a:xfrm>
              <a:off x="0" y="-38100"/>
              <a:ext cx="543853" cy="2716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7" name="Google Shape;847;p19"/>
          <p:cNvGrpSpPr/>
          <p:nvPr/>
        </p:nvGrpSpPr>
        <p:grpSpPr>
          <a:xfrm rot="3465098">
            <a:off x="5623321" y="6255424"/>
            <a:ext cx="2116365" cy="1057105"/>
            <a:chOff x="0" y="-38100"/>
            <a:chExt cx="543853" cy="271649"/>
          </a:xfrm>
        </p:grpSpPr>
        <p:sp>
          <p:nvSpPr>
            <p:cNvPr id="848" name="Google Shape;848;p19"/>
            <p:cNvSpPr/>
            <p:nvPr/>
          </p:nvSpPr>
          <p:spPr>
            <a:xfrm>
              <a:off x="0" y="0"/>
              <a:ext cx="543853" cy="233549"/>
            </a:xfrm>
            <a:custGeom>
              <a:rect b="b" l="l" r="r" t="t"/>
              <a:pathLst>
                <a:path extrusionOk="0" h="233549" w="543853">
                  <a:moveTo>
                    <a:pt x="0" y="0"/>
                  </a:moveTo>
                  <a:lnTo>
                    <a:pt x="543853" y="0"/>
                  </a:lnTo>
                  <a:lnTo>
                    <a:pt x="543853" y="233549"/>
                  </a:lnTo>
                  <a:lnTo>
                    <a:pt x="0" y="2335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49" name="Google Shape;849;p19"/>
            <p:cNvSpPr txBox="1"/>
            <p:nvPr/>
          </p:nvSpPr>
          <p:spPr>
            <a:xfrm>
              <a:off x="0" y="-38100"/>
              <a:ext cx="543853" cy="2716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0" name="Google Shape;850;p19"/>
          <p:cNvGrpSpPr/>
          <p:nvPr/>
        </p:nvGrpSpPr>
        <p:grpSpPr>
          <a:xfrm rot="7301061">
            <a:off x="10967230" y="6335637"/>
            <a:ext cx="2116365" cy="1057105"/>
            <a:chOff x="0" y="-38100"/>
            <a:chExt cx="543853" cy="271649"/>
          </a:xfrm>
        </p:grpSpPr>
        <p:sp>
          <p:nvSpPr>
            <p:cNvPr id="851" name="Google Shape;851;p19"/>
            <p:cNvSpPr/>
            <p:nvPr/>
          </p:nvSpPr>
          <p:spPr>
            <a:xfrm>
              <a:off x="0" y="0"/>
              <a:ext cx="543853" cy="233549"/>
            </a:xfrm>
            <a:custGeom>
              <a:rect b="b" l="l" r="r" t="t"/>
              <a:pathLst>
                <a:path extrusionOk="0" h="233549" w="543853">
                  <a:moveTo>
                    <a:pt x="0" y="0"/>
                  </a:moveTo>
                  <a:lnTo>
                    <a:pt x="543853" y="0"/>
                  </a:lnTo>
                  <a:lnTo>
                    <a:pt x="543853" y="233549"/>
                  </a:lnTo>
                  <a:lnTo>
                    <a:pt x="0" y="2335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52" name="Google Shape;852;p19"/>
            <p:cNvSpPr txBox="1"/>
            <p:nvPr/>
          </p:nvSpPr>
          <p:spPr>
            <a:xfrm>
              <a:off x="0" y="-38100"/>
              <a:ext cx="543853" cy="2716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3" name="Google Shape;853;p19"/>
          <p:cNvGrpSpPr/>
          <p:nvPr/>
        </p:nvGrpSpPr>
        <p:grpSpPr>
          <a:xfrm rot="3465098">
            <a:off x="6255615" y="5895137"/>
            <a:ext cx="2116365" cy="1057105"/>
            <a:chOff x="0" y="-38100"/>
            <a:chExt cx="543853" cy="271649"/>
          </a:xfrm>
        </p:grpSpPr>
        <p:sp>
          <p:nvSpPr>
            <p:cNvPr id="854" name="Google Shape;854;p19"/>
            <p:cNvSpPr/>
            <p:nvPr/>
          </p:nvSpPr>
          <p:spPr>
            <a:xfrm>
              <a:off x="0" y="0"/>
              <a:ext cx="543853" cy="233549"/>
            </a:xfrm>
            <a:custGeom>
              <a:rect b="b" l="l" r="r" t="t"/>
              <a:pathLst>
                <a:path extrusionOk="0" h="233549" w="543853">
                  <a:moveTo>
                    <a:pt x="0" y="0"/>
                  </a:moveTo>
                  <a:lnTo>
                    <a:pt x="543853" y="0"/>
                  </a:lnTo>
                  <a:lnTo>
                    <a:pt x="543853" y="233549"/>
                  </a:lnTo>
                  <a:lnTo>
                    <a:pt x="0" y="2335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55" name="Google Shape;855;p19"/>
            <p:cNvSpPr txBox="1"/>
            <p:nvPr/>
          </p:nvSpPr>
          <p:spPr>
            <a:xfrm>
              <a:off x="0" y="-38100"/>
              <a:ext cx="543853" cy="2716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56" name="Google Shape;856;p19"/>
          <p:cNvGrpSpPr/>
          <p:nvPr/>
        </p:nvGrpSpPr>
        <p:grpSpPr>
          <a:xfrm rot="7301061">
            <a:off x="10237653" y="5975349"/>
            <a:ext cx="2116365" cy="1057105"/>
            <a:chOff x="0" y="-38100"/>
            <a:chExt cx="543853" cy="271649"/>
          </a:xfrm>
        </p:grpSpPr>
        <p:sp>
          <p:nvSpPr>
            <p:cNvPr id="857" name="Google Shape;857;p19"/>
            <p:cNvSpPr/>
            <p:nvPr/>
          </p:nvSpPr>
          <p:spPr>
            <a:xfrm>
              <a:off x="0" y="0"/>
              <a:ext cx="543853" cy="233549"/>
            </a:xfrm>
            <a:custGeom>
              <a:rect b="b" l="l" r="r" t="t"/>
              <a:pathLst>
                <a:path extrusionOk="0" h="233549" w="543853">
                  <a:moveTo>
                    <a:pt x="0" y="0"/>
                  </a:moveTo>
                  <a:lnTo>
                    <a:pt x="543853" y="0"/>
                  </a:lnTo>
                  <a:lnTo>
                    <a:pt x="543853" y="233549"/>
                  </a:lnTo>
                  <a:lnTo>
                    <a:pt x="0" y="2335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58" name="Google Shape;858;p19"/>
            <p:cNvSpPr txBox="1"/>
            <p:nvPr/>
          </p:nvSpPr>
          <p:spPr>
            <a:xfrm>
              <a:off x="0" y="-38100"/>
              <a:ext cx="543853" cy="2716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59" name="Google Shape;859;p19"/>
          <p:cNvSpPr/>
          <p:nvPr/>
        </p:nvSpPr>
        <p:spPr>
          <a:xfrm>
            <a:off x="7654244" y="3658505"/>
            <a:ext cx="3134156" cy="2734551"/>
          </a:xfrm>
          <a:custGeom>
            <a:rect b="b" l="l" r="r" t="t"/>
            <a:pathLst>
              <a:path extrusionOk="0" h="2734551" w="3134156">
                <a:moveTo>
                  <a:pt x="0" y="0"/>
                </a:moveTo>
                <a:lnTo>
                  <a:pt x="3134155" y="0"/>
                </a:lnTo>
                <a:lnTo>
                  <a:pt x="3134155" y="2734551"/>
                </a:lnTo>
                <a:lnTo>
                  <a:pt x="0" y="27345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60" name="Google Shape;860;p19"/>
          <p:cNvGrpSpPr/>
          <p:nvPr/>
        </p:nvGrpSpPr>
        <p:grpSpPr>
          <a:xfrm>
            <a:off x="8200060" y="2351889"/>
            <a:ext cx="2116365" cy="1057105"/>
            <a:chOff x="0" y="-38100"/>
            <a:chExt cx="543853" cy="271649"/>
          </a:xfrm>
        </p:grpSpPr>
        <p:sp>
          <p:nvSpPr>
            <p:cNvPr id="861" name="Google Shape;861;p19"/>
            <p:cNvSpPr/>
            <p:nvPr/>
          </p:nvSpPr>
          <p:spPr>
            <a:xfrm>
              <a:off x="0" y="0"/>
              <a:ext cx="543853" cy="233549"/>
            </a:xfrm>
            <a:custGeom>
              <a:rect b="b" l="l" r="r" t="t"/>
              <a:pathLst>
                <a:path extrusionOk="0" h="233549" w="543853">
                  <a:moveTo>
                    <a:pt x="0" y="0"/>
                  </a:moveTo>
                  <a:lnTo>
                    <a:pt x="543853" y="0"/>
                  </a:lnTo>
                  <a:lnTo>
                    <a:pt x="543853" y="233549"/>
                  </a:lnTo>
                  <a:lnTo>
                    <a:pt x="0" y="23354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862" name="Google Shape;862;p19"/>
            <p:cNvSpPr txBox="1"/>
            <p:nvPr/>
          </p:nvSpPr>
          <p:spPr>
            <a:xfrm>
              <a:off x="0" y="-38100"/>
              <a:ext cx="543853" cy="2716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3" name="Google Shape;863;p19"/>
          <p:cNvSpPr txBox="1"/>
          <p:nvPr/>
        </p:nvSpPr>
        <p:spPr>
          <a:xfrm>
            <a:off x="7429487" y="6316856"/>
            <a:ext cx="3583668" cy="6191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No Resilience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4" name="Google Shape;864;p19"/>
          <p:cNvSpPr txBox="1"/>
          <p:nvPr/>
        </p:nvSpPr>
        <p:spPr>
          <a:xfrm rot="-3625921">
            <a:off x="6269004" y="4725981"/>
            <a:ext cx="3583668" cy="6191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 Plan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19"/>
          <p:cNvSpPr txBox="1"/>
          <p:nvPr/>
        </p:nvSpPr>
        <p:spPr>
          <a:xfrm rot="3546018">
            <a:off x="8625053" y="4528460"/>
            <a:ext cx="3583668" cy="6191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No System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19"/>
          <p:cNvSpPr txBox="1"/>
          <p:nvPr/>
        </p:nvSpPr>
        <p:spPr>
          <a:xfrm>
            <a:off x="8254001" y="5102549"/>
            <a:ext cx="2205000" cy="9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27"/>
              <a:buFont typeface="Arial"/>
              <a:buNone/>
            </a:pPr>
            <a:r>
              <a:rPr b="0" i="0" lang="en-US" sz="2627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Intelligence Stack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19"/>
          <p:cNvSpPr txBox="1"/>
          <p:nvPr/>
        </p:nvSpPr>
        <p:spPr>
          <a:xfrm rot="-3625921">
            <a:off x="5129460" y="3561533"/>
            <a:ext cx="3583668" cy="6191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ExO 3.0 Plan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19"/>
          <p:cNvSpPr txBox="1"/>
          <p:nvPr/>
        </p:nvSpPr>
        <p:spPr>
          <a:xfrm rot="-3493467">
            <a:off x="3454492" y="2605174"/>
            <a:ext cx="2643314" cy="446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REWRITE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19"/>
          <p:cNvSpPr txBox="1"/>
          <p:nvPr/>
        </p:nvSpPr>
        <p:spPr>
          <a:xfrm rot="-5894136">
            <a:off x="3542867" y="5278235"/>
            <a:ext cx="3583668" cy="6191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Diagnose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19"/>
          <p:cNvSpPr txBox="1"/>
          <p:nvPr/>
        </p:nvSpPr>
        <p:spPr>
          <a:xfrm rot="-3208526">
            <a:off x="4116677" y="3092339"/>
            <a:ext cx="2643314" cy="446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Understand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1" name="Google Shape;871;p19"/>
          <p:cNvSpPr txBox="1"/>
          <p:nvPr/>
        </p:nvSpPr>
        <p:spPr>
          <a:xfrm rot="-2700000">
            <a:off x="5926379" y="1347518"/>
            <a:ext cx="2435505" cy="446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Publish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2" name="Google Shape;872;p19"/>
          <p:cNvSpPr txBox="1"/>
          <p:nvPr/>
        </p:nvSpPr>
        <p:spPr>
          <a:xfrm rot="3546018">
            <a:off x="9710394" y="3478589"/>
            <a:ext cx="3583668" cy="6191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Build a System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19"/>
          <p:cNvSpPr txBox="1"/>
          <p:nvPr/>
        </p:nvSpPr>
        <p:spPr>
          <a:xfrm rot="1395719">
            <a:off x="10016802" y="1471834"/>
            <a:ext cx="2435685" cy="446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Audit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4" name="Google Shape;874;p19"/>
          <p:cNvSpPr txBox="1"/>
          <p:nvPr/>
        </p:nvSpPr>
        <p:spPr>
          <a:xfrm rot="4044378">
            <a:off x="11732088" y="3183261"/>
            <a:ext cx="2643314" cy="446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Design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19"/>
          <p:cNvSpPr txBox="1"/>
          <p:nvPr/>
        </p:nvSpPr>
        <p:spPr>
          <a:xfrm rot="3515405">
            <a:off x="12148529" y="5286126"/>
            <a:ext cx="2435505" cy="446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Build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p19"/>
          <p:cNvSpPr txBox="1"/>
          <p:nvPr/>
        </p:nvSpPr>
        <p:spPr>
          <a:xfrm rot="4044378">
            <a:off x="12595915" y="2749528"/>
            <a:ext cx="2643314" cy="446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DRIVE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19"/>
          <p:cNvSpPr txBox="1"/>
          <p:nvPr/>
        </p:nvSpPr>
        <p:spPr>
          <a:xfrm>
            <a:off x="7567766" y="7548942"/>
            <a:ext cx="3583668" cy="6191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Build Resilience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19"/>
          <p:cNvSpPr txBox="1"/>
          <p:nvPr/>
        </p:nvSpPr>
        <p:spPr>
          <a:xfrm rot="-2120680">
            <a:off x="9472326" y="7897248"/>
            <a:ext cx="3583668" cy="6191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Build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19"/>
          <p:cNvSpPr txBox="1"/>
          <p:nvPr/>
        </p:nvSpPr>
        <p:spPr>
          <a:xfrm>
            <a:off x="7429487" y="8436015"/>
            <a:ext cx="3583668" cy="6191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Design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19"/>
          <p:cNvSpPr txBox="1"/>
          <p:nvPr/>
        </p:nvSpPr>
        <p:spPr>
          <a:xfrm rot="2352634">
            <a:off x="5571899" y="7837076"/>
            <a:ext cx="2435505" cy="4466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1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Audit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19"/>
          <p:cNvSpPr txBox="1"/>
          <p:nvPr/>
        </p:nvSpPr>
        <p:spPr>
          <a:xfrm>
            <a:off x="7422449" y="9183362"/>
            <a:ext cx="3583668" cy="6191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96969F"/>
                </a:solidFill>
                <a:latin typeface="Arial"/>
                <a:ea typeface="Arial"/>
                <a:cs typeface="Arial"/>
                <a:sym typeface="Arial"/>
              </a:rPr>
              <a:t>SHAPE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19"/>
          <p:cNvSpPr txBox="1"/>
          <p:nvPr/>
        </p:nvSpPr>
        <p:spPr>
          <a:xfrm>
            <a:off x="1028700" y="585316"/>
            <a:ext cx="3461947" cy="9518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39"/>
              <a:buFont typeface="Arial"/>
              <a:buNone/>
            </a:pPr>
            <a:r>
              <a:rPr b="0" i="0" lang="en-US" sz="5639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FOCUS TODAY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000000"/>
        </a:solidFill>
      </p:bgPr>
    </p:bg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p20"/>
          <p:cNvSpPr txBox="1"/>
          <p:nvPr/>
        </p:nvSpPr>
        <p:spPr>
          <a:xfrm>
            <a:off x="1028700" y="876300"/>
            <a:ext cx="8827366" cy="12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b="0" i="0" lang="en-US" sz="75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Four takeaways today: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20"/>
          <p:cNvSpPr txBox="1"/>
          <p:nvPr/>
        </p:nvSpPr>
        <p:spPr>
          <a:xfrm>
            <a:off x="2409822" y="3341702"/>
            <a:ext cx="7027962" cy="2537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 Backcasting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REWRITE Score /70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Workflow mapping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Build plan with governance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20"/>
          <p:cNvSpPr txBox="1"/>
          <p:nvPr/>
        </p:nvSpPr>
        <p:spPr>
          <a:xfrm>
            <a:off x="6394177" y="8253204"/>
            <a:ext cx="5499646" cy="6225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4"/>
              <a:buFont typeface="Arial"/>
              <a:buNone/>
            </a:pPr>
            <a:r>
              <a:rPr b="0" i="0" lang="en-US" sz="3614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Please use the Workbook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p21"/>
          <p:cNvSpPr/>
          <p:nvPr/>
        </p:nvSpPr>
        <p:spPr>
          <a:xfrm>
            <a:off x="0" y="38025"/>
            <a:ext cx="18290743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22"/>
          <p:cNvSpPr/>
          <p:nvPr/>
        </p:nvSpPr>
        <p:spPr>
          <a:xfrm>
            <a:off x="0" y="38025"/>
            <a:ext cx="18290743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p23"/>
          <p:cNvSpPr/>
          <p:nvPr/>
        </p:nvSpPr>
        <p:spPr>
          <a:xfrm>
            <a:off x="0" y="2002168"/>
            <a:ext cx="9144000" cy="1348694"/>
          </a:xfrm>
          <a:custGeom>
            <a:rect b="b" l="l" r="r" t="t"/>
            <a:pathLst>
              <a:path extrusionOk="0" h="1348694" w="9144000">
                <a:moveTo>
                  <a:pt x="0" y="0"/>
                </a:moveTo>
                <a:lnTo>
                  <a:pt x="9144000" y="0"/>
                </a:lnTo>
                <a:lnTo>
                  <a:pt x="9144000" y="1348693"/>
                </a:lnTo>
                <a:lnTo>
                  <a:pt x="0" y="13486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185" l="0" r="0" t="-5185"/>
            </a:stretch>
          </a:blipFill>
          <a:ln>
            <a:noFill/>
          </a:ln>
        </p:spPr>
      </p:sp>
      <p:sp>
        <p:nvSpPr>
          <p:cNvPr id="905" name="Google Shape;905;p23"/>
          <p:cNvSpPr/>
          <p:nvPr/>
        </p:nvSpPr>
        <p:spPr>
          <a:xfrm>
            <a:off x="9144000" y="2002168"/>
            <a:ext cx="9144000" cy="1348694"/>
          </a:xfrm>
          <a:custGeom>
            <a:rect b="b" l="l" r="r" t="t"/>
            <a:pathLst>
              <a:path extrusionOk="0" h="1348694" w="9144000">
                <a:moveTo>
                  <a:pt x="0" y="0"/>
                </a:moveTo>
                <a:lnTo>
                  <a:pt x="9144000" y="0"/>
                </a:lnTo>
                <a:lnTo>
                  <a:pt x="9144000" y="1348693"/>
                </a:lnTo>
                <a:lnTo>
                  <a:pt x="0" y="13486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185" l="0" r="0" t="-5185"/>
            </a:stretch>
          </a:blipFill>
          <a:ln>
            <a:noFill/>
          </a:ln>
        </p:spPr>
      </p:sp>
      <p:sp>
        <p:nvSpPr>
          <p:cNvPr id="906" name="Google Shape;906;p23"/>
          <p:cNvSpPr/>
          <p:nvPr/>
        </p:nvSpPr>
        <p:spPr>
          <a:xfrm>
            <a:off x="0" y="3158191"/>
            <a:ext cx="9144000" cy="7128809"/>
          </a:xfrm>
          <a:custGeom>
            <a:rect b="b" l="l" r="r" t="t"/>
            <a:pathLst>
              <a:path extrusionOk="0" h="7128809" w="9144000">
                <a:moveTo>
                  <a:pt x="0" y="0"/>
                </a:moveTo>
                <a:lnTo>
                  <a:pt x="9144000" y="0"/>
                </a:lnTo>
                <a:lnTo>
                  <a:pt x="9144000" y="7128809"/>
                </a:lnTo>
                <a:lnTo>
                  <a:pt x="0" y="7128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5185" l="0" r="0" t="-5185"/>
            </a:stretch>
          </a:blipFill>
          <a:ln>
            <a:noFill/>
          </a:ln>
        </p:spPr>
      </p:sp>
      <p:sp>
        <p:nvSpPr>
          <p:cNvPr id="907" name="Google Shape;907;p23"/>
          <p:cNvSpPr/>
          <p:nvPr/>
        </p:nvSpPr>
        <p:spPr>
          <a:xfrm>
            <a:off x="9144000" y="3158191"/>
            <a:ext cx="9144000" cy="7128809"/>
          </a:xfrm>
          <a:custGeom>
            <a:rect b="b" l="l" r="r" t="t"/>
            <a:pathLst>
              <a:path extrusionOk="0" h="7128809" w="9144000">
                <a:moveTo>
                  <a:pt x="0" y="0"/>
                </a:moveTo>
                <a:lnTo>
                  <a:pt x="9144000" y="0"/>
                </a:lnTo>
                <a:lnTo>
                  <a:pt x="9144000" y="7128809"/>
                </a:lnTo>
                <a:lnTo>
                  <a:pt x="0" y="71288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5185" l="0" r="0" t="-5185"/>
            </a:stretch>
          </a:blipFill>
          <a:ln>
            <a:noFill/>
          </a:ln>
        </p:spPr>
      </p:sp>
      <p:sp>
        <p:nvSpPr>
          <p:cNvPr id="908" name="Google Shape;908;p23"/>
          <p:cNvSpPr txBox="1"/>
          <p:nvPr/>
        </p:nvSpPr>
        <p:spPr>
          <a:xfrm>
            <a:off x="908787" y="706131"/>
            <a:ext cx="15442927" cy="6578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900"/>
              <a:buFont typeface="Arial"/>
              <a:buNone/>
            </a:pPr>
            <a:r>
              <a:rPr b="0" i="0" lang="en-US" sz="4900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Backcasting: Why Your AI Transformation Starts in the Future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p23"/>
          <p:cNvSpPr txBox="1"/>
          <p:nvPr/>
        </p:nvSpPr>
        <p:spPr>
          <a:xfrm>
            <a:off x="0" y="2223096"/>
            <a:ext cx="9129885" cy="436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91"/>
              <a:buFont typeface="Arial"/>
              <a:buNone/>
            </a:pPr>
            <a:r>
              <a:rPr b="1" i="0" lang="en-US" sz="3292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TODAY FORWARD PLANNING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0" name="Google Shape;910;p23"/>
          <p:cNvSpPr txBox="1"/>
          <p:nvPr/>
        </p:nvSpPr>
        <p:spPr>
          <a:xfrm>
            <a:off x="2089464" y="2706772"/>
            <a:ext cx="4112649" cy="3646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32"/>
              <a:buFont typeface="Arial"/>
              <a:buNone/>
            </a:pPr>
            <a:r>
              <a:rPr b="0" i="0" lang="en-US" sz="2732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(Legacy Constraints)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23"/>
          <p:cNvSpPr txBox="1"/>
          <p:nvPr/>
        </p:nvSpPr>
        <p:spPr>
          <a:xfrm>
            <a:off x="778774" y="3496185"/>
            <a:ext cx="5935312" cy="436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91"/>
              <a:buFont typeface="Arial"/>
              <a:buNone/>
            </a:pPr>
            <a:r>
              <a:rPr b="1" i="0" lang="en-US" sz="3292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Carries Legacy Constraints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p23"/>
          <p:cNvSpPr txBox="1"/>
          <p:nvPr/>
        </p:nvSpPr>
        <p:spPr>
          <a:xfrm>
            <a:off x="908787" y="4140386"/>
            <a:ext cx="5567407" cy="764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0"/>
              <a:buFont typeface="Arial"/>
              <a:buNone/>
            </a:pPr>
            <a:r>
              <a:rPr b="0" i="0" lang="en-US" sz="197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Traditional planning uses the existing org chart and approval processes as gravitational limits on every AI initiative.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23"/>
          <p:cNvSpPr/>
          <p:nvPr/>
        </p:nvSpPr>
        <p:spPr>
          <a:xfrm>
            <a:off x="1577490" y="6818931"/>
            <a:ext cx="3949746" cy="2119376"/>
          </a:xfrm>
          <a:custGeom>
            <a:rect b="b" l="l" r="r" t="t"/>
            <a:pathLst>
              <a:path extrusionOk="0" h="2119376" w="3949746">
                <a:moveTo>
                  <a:pt x="0" y="0"/>
                </a:moveTo>
                <a:lnTo>
                  <a:pt x="3949745" y="0"/>
                </a:lnTo>
                <a:lnTo>
                  <a:pt x="3949745" y="2119375"/>
                </a:lnTo>
                <a:lnTo>
                  <a:pt x="0" y="21193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4" name="Google Shape;914;p23"/>
          <p:cNvSpPr/>
          <p:nvPr/>
        </p:nvSpPr>
        <p:spPr>
          <a:xfrm>
            <a:off x="2167543" y="6048249"/>
            <a:ext cx="1782202" cy="1734035"/>
          </a:xfrm>
          <a:custGeom>
            <a:rect b="b" l="l" r="r" t="t"/>
            <a:pathLst>
              <a:path extrusionOk="0" h="1734035" w="1782202">
                <a:moveTo>
                  <a:pt x="0" y="0"/>
                </a:moveTo>
                <a:lnTo>
                  <a:pt x="1782203" y="0"/>
                </a:lnTo>
                <a:lnTo>
                  <a:pt x="1782203" y="1734034"/>
                </a:lnTo>
                <a:lnTo>
                  <a:pt x="0" y="17340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5" name="Google Shape;915;p23"/>
          <p:cNvSpPr txBox="1"/>
          <p:nvPr/>
        </p:nvSpPr>
        <p:spPr>
          <a:xfrm>
            <a:off x="2167543" y="5533455"/>
            <a:ext cx="1497434" cy="5605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4"/>
              <a:buFont typeface="Arial"/>
              <a:buNone/>
            </a:pPr>
            <a:r>
              <a:rPr b="1" i="0" lang="en-US" sz="2194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Existing Org Chart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23"/>
          <p:cNvSpPr/>
          <p:nvPr/>
        </p:nvSpPr>
        <p:spPr>
          <a:xfrm>
            <a:off x="4533778" y="5662908"/>
            <a:ext cx="1583511" cy="1926705"/>
          </a:xfrm>
          <a:custGeom>
            <a:rect b="b" l="l" r="r" t="t"/>
            <a:pathLst>
              <a:path extrusionOk="0" h="1926705" w="1583511">
                <a:moveTo>
                  <a:pt x="0" y="0"/>
                </a:moveTo>
                <a:lnTo>
                  <a:pt x="1583511" y="0"/>
                </a:lnTo>
                <a:lnTo>
                  <a:pt x="1583511" y="1926705"/>
                </a:lnTo>
                <a:lnTo>
                  <a:pt x="0" y="1926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7" name="Google Shape;917;p23"/>
          <p:cNvSpPr txBox="1"/>
          <p:nvPr/>
        </p:nvSpPr>
        <p:spPr>
          <a:xfrm>
            <a:off x="5070317" y="7620641"/>
            <a:ext cx="1459903" cy="5605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4"/>
              <a:buFont typeface="Arial"/>
              <a:buNone/>
            </a:pPr>
            <a:r>
              <a:rPr b="1" i="0" lang="en-US" sz="2194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Approval Processes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23"/>
          <p:cNvSpPr/>
          <p:nvPr/>
        </p:nvSpPr>
        <p:spPr>
          <a:xfrm>
            <a:off x="6309959" y="4699555"/>
            <a:ext cx="1384819" cy="1734035"/>
          </a:xfrm>
          <a:custGeom>
            <a:rect b="b" l="l" r="r" t="t"/>
            <a:pathLst>
              <a:path extrusionOk="0" h="1734035" w="1384819">
                <a:moveTo>
                  <a:pt x="0" y="0"/>
                </a:moveTo>
                <a:lnTo>
                  <a:pt x="1384820" y="0"/>
                </a:lnTo>
                <a:lnTo>
                  <a:pt x="1384820" y="1734035"/>
                </a:lnTo>
                <a:lnTo>
                  <a:pt x="0" y="17340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9" name="Google Shape;919;p23"/>
          <p:cNvSpPr/>
          <p:nvPr/>
        </p:nvSpPr>
        <p:spPr>
          <a:xfrm>
            <a:off x="590053" y="8167624"/>
            <a:ext cx="1384819" cy="1348694"/>
          </a:xfrm>
          <a:custGeom>
            <a:rect b="b" l="l" r="r" t="t"/>
            <a:pathLst>
              <a:path extrusionOk="0" h="1348694" w="1384819">
                <a:moveTo>
                  <a:pt x="0" y="0"/>
                </a:moveTo>
                <a:lnTo>
                  <a:pt x="1384820" y="0"/>
                </a:lnTo>
                <a:lnTo>
                  <a:pt x="1384820" y="1348694"/>
                </a:lnTo>
                <a:lnTo>
                  <a:pt x="0" y="13486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0" name="Google Shape;920;p23"/>
          <p:cNvSpPr txBox="1"/>
          <p:nvPr/>
        </p:nvSpPr>
        <p:spPr>
          <a:xfrm>
            <a:off x="9129885" y="2223096"/>
            <a:ext cx="9158115" cy="436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91"/>
              <a:buFont typeface="Arial"/>
              <a:buNone/>
            </a:pPr>
            <a:r>
              <a:rPr b="1" i="0" lang="en-US" sz="3292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BACKCASTING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1" name="Google Shape;921;p23"/>
          <p:cNvSpPr txBox="1"/>
          <p:nvPr/>
        </p:nvSpPr>
        <p:spPr>
          <a:xfrm>
            <a:off x="11105819" y="2706772"/>
            <a:ext cx="5206246" cy="3540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87"/>
              <a:buFont typeface="Arial"/>
              <a:buNone/>
            </a:pPr>
            <a:r>
              <a:rPr b="0" i="0" lang="en-US" sz="268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(Principled Destination)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2" name="Google Shape;922;p23"/>
          <p:cNvSpPr txBox="1"/>
          <p:nvPr/>
        </p:nvSpPr>
        <p:spPr>
          <a:xfrm>
            <a:off x="9643545" y="3541652"/>
            <a:ext cx="5313850" cy="833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2"/>
              <a:buFont typeface="Arial"/>
              <a:buNone/>
            </a:pPr>
            <a:r>
              <a:rPr b="1" i="0" lang="en-US" sz="3202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Defines the Principled Destination First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23"/>
          <p:cNvSpPr txBox="1"/>
          <p:nvPr/>
        </p:nvSpPr>
        <p:spPr>
          <a:xfrm>
            <a:off x="9643551" y="4424600"/>
            <a:ext cx="4623000" cy="12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37"/>
              <a:buFont typeface="Arial"/>
              <a:buNone/>
            </a:pPr>
            <a:r>
              <a:rPr b="0" i="0" lang="en-US" sz="2037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Leaders define a vision of a future “Destination Architecture” and work backward to connect the present to that goal.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4" name="Google Shape;924;p23"/>
          <p:cNvSpPr/>
          <p:nvPr/>
        </p:nvSpPr>
        <p:spPr>
          <a:xfrm>
            <a:off x="15794262" y="3411025"/>
            <a:ext cx="2173564" cy="1926705"/>
          </a:xfrm>
          <a:custGeom>
            <a:rect b="b" l="l" r="r" t="t"/>
            <a:pathLst>
              <a:path extrusionOk="0" h="1926705" w="2173564">
                <a:moveTo>
                  <a:pt x="0" y="0"/>
                </a:moveTo>
                <a:lnTo>
                  <a:pt x="2173564" y="0"/>
                </a:lnTo>
                <a:lnTo>
                  <a:pt x="2173564" y="1926705"/>
                </a:lnTo>
                <a:lnTo>
                  <a:pt x="0" y="1926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5" name="Google Shape;925;p23"/>
          <p:cNvSpPr/>
          <p:nvPr/>
        </p:nvSpPr>
        <p:spPr>
          <a:xfrm>
            <a:off x="16185624" y="3603695"/>
            <a:ext cx="1384819" cy="1541364"/>
          </a:xfrm>
          <a:custGeom>
            <a:rect b="b" l="l" r="r" t="t"/>
            <a:pathLst>
              <a:path extrusionOk="0" h="1541364" w="1384819">
                <a:moveTo>
                  <a:pt x="0" y="0"/>
                </a:moveTo>
                <a:lnTo>
                  <a:pt x="1384819" y="0"/>
                </a:lnTo>
                <a:lnTo>
                  <a:pt x="1384819" y="1541365"/>
                </a:lnTo>
                <a:lnTo>
                  <a:pt x="0" y="1541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6" name="Google Shape;926;p23"/>
          <p:cNvSpPr txBox="1"/>
          <p:nvPr/>
        </p:nvSpPr>
        <p:spPr>
          <a:xfrm>
            <a:off x="16056005" y="5354895"/>
            <a:ext cx="1911821" cy="7391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9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49"/>
              <a:buFont typeface="Arial"/>
              <a:buNone/>
            </a:pPr>
            <a:r>
              <a:rPr b="1" i="0" lang="en-US" sz="214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FUTURE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89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49"/>
              <a:buFont typeface="Arial"/>
              <a:buNone/>
            </a:pPr>
            <a:r>
              <a:rPr b="1" i="0" lang="en-US" sz="2149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“Destination Architecture”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p23"/>
          <p:cNvSpPr txBox="1"/>
          <p:nvPr/>
        </p:nvSpPr>
        <p:spPr>
          <a:xfrm>
            <a:off x="11407450" y="5970500"/>
            <a:ext cx="53139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2"/>
              <a:buFont typeface="Arial"/>
              <a:buNone/>
            </a:pPr>
            <a:r>
              <a:rPr b="1" i="0" lang="en-US" sz="3202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Backcasting is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2"/>
              <a:buFont typeface="Arial"/>
              <a:buNone/>
            </a:pPr>
            <a:r>
              <a:rPr b="1" i="0" lang="en-US" sz="3202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the Non-Negotiable Step 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8" name="Google Shape;928;p23"/>
          <p:cNvSpPr txBox="1"/>
          <p:nvPr/>
        </p:nvSpPr>
        <p:spPr>
          <a:xfrm>
            <a:off x="11341935" y="7256852"/>
            <a:ext cx="4622936" cy="9722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3"/>
              <a:buFont typeface="Arial"/>
              <a:buNone/>
            </a:pPr>
            <a:r>
              <a:rPr b="0" i="0" lang="en-US" sz="1903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Every observed REWRITE failure where the technology worked but the initiative stalled traces to a missing destination definition.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9" name="Google Shape;929;p23"/>
          <p:cNvSpPr txBox="1"/>
          <p:nvPr/>
        </p:nvSpPr>
        <p:spPr>
          <a:xfrm>
            <a:off x="9515132" y="6289790"/>
            <a:ext cx="1590688" cy="529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2"/>
              <a:buFont typeface="Arial"/>
              <a:buNone/>
            </a:pPr>
            <a:r>
              <a:rPr b="1" i="0" lang="en-US" sz="2082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INSURANCE POLICY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0" name="Google Shape;930;p23"/>
          <p:cNvSpPr txBox="1"/>
          <p:nvPr/>
        </p:nvSpPr>
        <p:spPr>
          <a:xfrm>
            <a:off x="11419871" y="8467238"/>
            <a:ext cx="5368066" cy="833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2"/>
              <a:buFont typeface="Arial"/>
              <a:buNone/>
            </a:pPr>
            <a:r>
              <a:rPr b="1" i="0" lang="en-US" sz="3202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Execute the Backcasting Canvas Workshop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1" name="Google Shape;931;p23"/>
          <p:cNvSpPr txBox="1"/>
          <p:nvPr/>
        </p:nvSpPr>
        <p:spPr>
          <a:xfrm>
            <a:off x="11419871" y="9392104"/>
            <a:ext cx="4765753" cy="7644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70"/>
              <a:buFont typeface="Arial"/>
              <a:buNone/>
            </a:pPr>
            <a:r>
              <a:rPr b="0" i="0" lang="en-US" sz="1970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Conduct a 2–3 day facilitated session to secure a signed mandate and a detailed blueprint of the future firm.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2" name="Google Shape;932;p23"/>
          <p:cNvSpPr txBox="1"/>
          <p:nvPr/>
        </p:nvSpPr>
        <p:spPr>
          <a:xfrm>
            <a:off x="9252544" y="8614818"/>
            <a:ext cx="2058783" cy="5291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82"/>
              <a:buFont typeface="Arial"/>
              <a:buNone/>
            </a:pPr>
            <a:r>
              <a:rPr b="1" i="0" lang="en-US" sz="2082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BLUEPRINT &amp; MANDATE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3" name="Google Shape;933;p23"/>
          <p:cNvSpPr txBox="1"/>
          <p:nvPr/>
        </p:nvSpPr>
        <p:spPr>
          <a:xfrm>
            <a:off x="590053" y="9475690"/>
            <a:ext cx="1310689" cy="2843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4"/>
              <a:buFont typeface="Arial"/>
              <a:buNone/>
            </a:pPr>
            <a:r>
              <a:rPr b="1" i="0" lang="en-US" sz="2194" u="none" cap="none" strike="noStrik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rPr>
              <a:t>Present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24"/>
          <p:cNvSpPr/>
          <p:nvPr/>
        </p:nvSpPr>
        <p:spPr>
          <a:xfrm>
            <a:off x="638650" y="39113"/>
            <a:ext cx="18290743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25"/>
          <p:cNvSpPr/>
          <p:nvPr/>
        </p:nvSpPr>
        <p:spPr>
          <a:xfrm>
            <a:off x="-652825" y="0"/>
            <a:ext cx="18931975" cy="10287000"/>
          </a:xfrm>
          <a:custGeom>
            <a:rect b="b" l="l" r="r" t="t"/>
            <a:pathLst>
              <a:path extrusionOk="0" h="10287000" w="19318342">
                <a:moveTo>
                  <a:pt x="0" y="0"/>
                </a:moveTo>
                <a:lnTo>
                  <a:pt x="19318342" y="0"/>
                </a:lnTo>
                <a:lnTo>
                  <a:pt x="1931834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049" l="-223" r="0" t="0"/>
            </a:stretch>
          </a:blipFill>
          <a:ln>
            <a:noFill/>
          </a:ln>
        </p:spPr>
      </p:sp>
      <p:sp>
        <p:nvSpPr>
          <p:cNvPr id="944" name="Google Shape;944;p25"/>
          <p:cNvSpPr txBox="1"/>
          <p:nvPr/>
        </p:nvSpPr>
        <p:spPr>
          <a:xfrm>
            <a:off x="3970254" y="543729"/>
            <a:ext cx="10072167" cy="11519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73"/>
              <a:buFont typeface="Arial"/>
              <a:buNone/>
            </a:pPr>
            <a:r>
              <a:rPr b="0" i="0" lang="en-US" sz="6773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THE 7 REWRITE DIMENSIONS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Google Shape;949;p26"/>
          <p:cNvSpPr/>
          <p:nvPr/>
        </p:nvSpPr>
        <p:spPr>
          <a:xfrm>
            <a:off x="0" y="-20520"/>
            <a:ext cx="18288000" cy="10207254"/>
          </a:xfrm>
          <a:custGeom>
            <a:rect b="b" l="l" r="r" t="t"/>
            <a:pathLst>
              <a:path extrusionOk="0" h="10207254" w="18288000">
                <a:moveTo>
                  <a:pt x="0" y="0"/>
                </a:moveTo>
                <a:lnTo>
                  <a:pt x="18288000" y="0"/>
                </a:lnTo>
                <a:lnTo>
                  <a:pt x="18288000" y="10207254"/>
                </a:lnTo>
                <a:lnTo>
                  <a:pt x="0" y="102072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0" name="Google Shape;950;p26"/>
          <p:cNvSpPr txBox="1"/>
          <p:nvPr/>
        </p:nvSpPr>
        <p:spPr>
          <a:xfrm>
            <a:off x="844464" y="660473"/>
            <a:ext cx="10491300" cy="174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1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82"/>
              <a:buFont typeface="Arial"/>
              <a:buNone/>
            </a:pPr>
            <a:r>
              <a:rPr b="0" i="0" lang="en-US" sz="5382" u="none" cap="none" strike="noStrike">
                <a:solidFill>
                  <a:srgbClr val="F5F6F6"/>
                </a:solidFill>
                <a:latin typeface="Anton"/>
                <a:ea typeface="Anton"/>
                <a:cs typeface="Anton"/>
                <a:sym typeface="Anton"/>
              </a:rPr>
              <a:t>Organizational Drag measures internal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5382" u="none" cap="none" strike="noStrike">
                <a:solidFill>
                  <a:srgbClr val="F5F6F6"/>
                </a:solidFill>
                <a:latin typeface="Anton"/>
                <a:ea typeface="Anton"/>
                <a:cs typeface="Anton"/>
                <a:sym typeface="Anton"/>
              </a:rPr>
              <a:t>friction and decision latency.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26"/>
          <p:cNvSpPr txBox="1"/>
          <p:nvPr/>
        </p:nvSpPr>
        <p:spPr>
          <a:xfrm>
            <a:off x="2971639" y="7833659"/>
            <a:ext cx="14607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83AAE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2" name="Google Shape;952;p26"/>
          <p:cNvSpPr txBox="1"/>
          <p:nvPr/>
        </p:nvSpPr>
        <p:spPr>
          <a:xfrm>
            <a:off x="4711568" y="7833659"/>
            <a:ext cx="14964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5E44AC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p26"/>
          <p:cNvSpPr txBox="1"/>
          <p:nvPr/>
        </p:nvSpPr>
        <p:spPr>
          <a:xfrm>
            <a:off x="6448222" y="7855413"/>
            <a:ext cx="15976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7A62C1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26"/>
          <p:cNvSpPr txBox="1"/>
          <p:nvPr/>
        </p:nvSpPr>
        <p:spPr>
          <a:xfrm>
            <a:off x="8190049" y="7855413"/>
            <a:ext cx="159544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8F7FC6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26"/>
          <p:cNvSpPr txBox="1"/>
          <p:nvPr/>
        </p:nvSpPr>
        <p:spPr>
          <a:xfrm>
            <a:off x="9937518" y="7855413"/>
            <a:ext cx="16133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A89DD3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p26"/>
          <p:cNvSpPr txBox="1"/>
          <p:nvPr/>
        </p:nvSpPr>
        <p:spPr>
          <a:xfrm>
            <a:off x="11690544" y="7796060"/>
            <a:ext cx="138708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BBB4D5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26"/>
          <p:cNvSpPr txBox="1"/>
          <p:nvPr/>
        </p:nvSpPr>
        <p:spPr>
          <a:xfrm>
            <a:off x="13408173" y="7833659"/>
            <a:ext cx="160288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4CFE8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26"/>
          <p:cNvSpPr txBox="1"/>
          <p:nvPr/>
        </p:nvSpPr>
        <p:spPr>
          <a:xfrm>
            <a:off x="15156647" y="7786535"/>
            <a:ext cx="16006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4CFE8"/>
                </a:solidFill>
                <a:latin typeface="Poppins"/>
                <a:ea typeface="Poppins"/>
                <a:cs typeface="Poppins"/>
                <a:sym typeface="Poppins"/>
              </a:rPr>
              <a:t>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26"/>
          <p:cNvSpPr txBox="1"/>
          <p:nvPr/>
        </p:nvSpPr>
        <p:spPr>
          <a:xfrm>
            <a:off x="16830049" y="7855413"/>
            <a:ext cx="296689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4CFE8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26"/>
          <p:cNvSpPr txBox="1"/>
          <p:nvPr/>
        </p:nvSpPr>
        <p:spPr>
          <a:xfrm>
            <a:off x="915644" y="9017680"/>
            <a:ext cx="4573042" cy="9638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6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 (Legacy): High drag.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6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Defined by approvals, committees,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6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and review theater.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26"/>
          <p:cNvSpPr txBox="1"/>
          <p:nvPr/>
        </p:nvSpPr>
        <p:spPr>
          <a:xfrm>
            <a:off x="12808049" y="9016368"/>
            <a:ext cx="4569247" cy="9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10 (Al-Native): Low drag.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Decisions are executed seamlessly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2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at the lowest competent level.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27"/>
          <p:cNvSpPr/>
          <p:nvPr/>
        </p:nvSpPr>
        <p:spPr>
          <a:xfrm>
            <a:off x="-525737" y="-12"/>
            <a:ext cx="21261533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7" name="Google Shape;967;p27"/>
          <p:cNvSpPr txBox="1"/>
          <p:nvPr/>
        </p:nvSpPr>
        <p:spPr>
          <a:xfrm>
            <a:off x="957628" y="957550"/>
            <a:ext cx="16014900" cy="27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1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91"/>
              <a:buFont typeface="Arial"/>
              <a:buNone/>
            </a:pPr>
            <a:r>
              <a:rPr b="0" i="0" lang="en-US" sz="5491" u="none" cap="none" strike="noStrike">
                <a:solidFill>
                  <a:srgbClr val="F3F4F4"/>
                </a:solidFill>
                <a:latin typeface="Anton"/>
                <a:ea typeface="Anton"/>
                <a:cs typeface="Anton"/>
                <a:sym typeface="Anton"/>
              </a:rPr>
              <a:t>Al Elevation defines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71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91"/>
              <a:buFont typeface="Arial"/>
              <a:buNone/>
            </a:pPr>
            <a:r>
              <a:rPr b="0" i="0" lang="en-US" sz="5491" u="none" cap="none" strike="noStrike">
                <a:solidFill>
                  <a:srgbClr val="F3F4F4"/>
                </a:solidFill>
                <a:latin typeface="Anton"/>
                <a:ea typeface="Anton"/>
                <a:cs typeface="Anton"/>
                <a:sym typeface="Anton"/>
              </a:rPr>
              <a:t>where intelligence sits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72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10"/>
              <a:buFont typeface="Arial"/>
              <a:buNone/>
            </a:pPr>
            <a:r>
              <a:rPr b="0" i="0" lang="en-US" sz="5210" u="none" cap="none" strike="noStrike">
                <a:solidFill>
                  <a:srgbClr val="F3F4F4"/>
                </a:solidFill>
                <a:latin typeface="Anton"/>
                <a:ea typeface="Anton"/>
                <a:cs typeface="Anton"/>
                <a:sym typeface="Anton"/>
              </a:rPr>
              <a:t>within the hierarchy.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8" name="Google Shape;968;p27"/>
          <p:cNvSpPr txBox="1"/>
          <p:nvPr/>
        </p:nvSpPr>
        <p:spPr>
          <a:xfrm>
            <a:off x="1183588" y="7803554"/>
            <a:ext cx="92497" cy="36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CEBAFC"/>
                </a:solidFill>
                <a:latin typeface="Anton"/>
                <a:ea typeface="Anton"/>
                <a:cs typeface="Anton"/>
                <a:sym typeface="Anton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27"/>
          <p:cNvSpPr txBox="1"/>
          <p:nvPr/>
        </p:nvSpPr>
        <p:spPr>
          <a:xfrm>
            <a:off x="2909180" y="7816361"/>
            <a:ext cx="138038" cy="36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DCCBFA"/>
                </a:solidFill>
                <a:latin typeface="Anton"/>
                <a:ea typeface="Anton"/>
                <a:cs typeface="Anton"/>
                <a:sym typeface="Anton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0" name="Google Shape;970;p27"/>
          <p:cNvSpPr txBox="1"/>
          <p:nvPr/>
        </p:nvSpPr>
        <p:spPr>
          <a:xfrm>
            <a:off x="4671884" y="7803554"/>
            <a:ext cx="138038" cy="36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E0D1FC"/>
                </a:solidFill>
                <a:latin typeface="Anton"/>
                <a:ea typeface="Anton"/>
                <a:cs typeface="Anton"/>
                <a:sym typeface="Anton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27"/>
          <p:cNvSpPr txBox="1"/>
          <p:nvPr/>
        </p:nvSpPr>
        <p:spPr>
          <a:xfrm>
            <a:off x="6434588" y="7790748"/>
            <a:ext cx="138038" cy="36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EADDFD"/>
                </a:solidFill>
                <a:latin typeface="Anton"/>
                <a:ea typeface="Anton"/>
                <a:cs typeface="Anton"/>
                <a:sym typeface="Anton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27"/>
          <p:cNvSpPr txBox="1"/>
          <p:nvPr/>
        </p:nvSpPr>
        <p:spPr>
          <a:xfrm>
            <a:off x="8191876" y="7816361"/>
            <a:ext cx="138038" cy="36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F0E6FD"/>
                </a:solidFill>
                <a:latin typeface="Anton"/>
                <a:ea typeface="Anton"/>
                <a:cs typeface="Anton"/>
                <a:sym typeface="Anton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27"/>
          <p:cNvSpPr txBox="1"/>
          <p:nvPr/>
        </p:nvSpPr>
        <p:spPr>
          <a:xfrm>
            <a:off x="9949164" y="7803554"/>
            <a:ext cx="138038" cy="36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2B2153"/>
                </a:solidFill>
                <a:latin typeface="Anton"/>
                <a:ea typeface="Anton"/>
                <a:cs typeface="Anton"/>
                <a:sym typeface="Anton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27"/>
          <p:cNvSpPr txBox="1"/>
          <p:nvPr/>
        </p:nvSpPr>
        <p:spPr>
          <a:xfrm>
            <a:off x="11715192" y="7816361"/>
            <a:ext cx="138038" cy="36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3E385D"/>
                </a:solidFill>
                <a:latin typeface="Anton"/>
                <a:ea typeface="Anton"/>
                <a:cs typeface="Anton"/>
                <a:sym typeface="Anton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27"/>
          <p:cNvSpPr txBox="1"/>
          <p:nvPr/>
        </p:nvSpPr>
        <p:spPr>
          <a:xfrm>
            <a:off x="13472480" y="7816361"/>
            <a:ext cx="138038" cy="36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272438"/>
                </a:solidFill>
                <a:latin typeface="Anton"/>
                <a:ea typeface="Anton"/>
                <a:cs typeface="Anton"/>
                <a:sym typeface="Anton"/>
              </a:rPr>
              <a:t>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27"/>
          <p:cNvSpPr txBox="1"/>
          <p:nvPr/>
        </p:nvSpPr>
        <p:spPr>
          <a:xfrm>
            <a:off x="957238" y="8735232"/>
            <a:ext cx="5126757" cy="5939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 (Legacy): Al is an isolated tool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relegated to IT or an innovation lab.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7" name="Google Shape;977;p27"/>
          <p:cNvSpPr txBox="1"/>
          <p:nvPr/>
        </p:nvSpPr>
        <p:spPr>
          <a:xfrm>
            <a:off x="15229768" y="7803554"/>
            <a:ext cx="140866" cy="36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272438"/>
                </a:solidFill>
                <a:latin typeface="Anton"/>
                <a:ea typeface="Anton"/>
                <a:cs typeface="Anton"/>
                <a:sym typeface="Anton"/>
              </a:rPr>
              <a:t>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p27"/>
          <p:cNvSpPr txBox="1"/>
          <p:nvPr/>
        </p:nvSpPr>
        <p:spPr>
          <a:xfrm>
            <a:off x="16869377" y="7816361"/>
            <a:ext cx="257919" cy="363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9"/>
              <a:buFont typeface="Arial"/>
              <a:buNone/>
            </a:pPr>
            <a:r>
              <a:rPr b="0" i="0" lang="en-US" sz="2199" u="none" cap="none" strike="noStrike">
                <a:solidFill>
                  <a:srgbClr val="272438"/>
                </a:solidFill>
                <a:latin typeface="Anton"/>
                <a:ea typeface="Anton"/>
                <a:cs typeface="Anton"/>
                <a:sym typeface="Anton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9" name="Google Shape;979;p27"/>
          <p:cNvSpPr txBox="1"/>
          <p:nvPr/>
        </p:nvSpPr>
        <p:spPr>
          <a:xfrm>
            <a:off x="12396749" y="8715101"/>
            <a:ext cx="4927327" cy="941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0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10 (Al-Native): Al operates 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20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core organizational design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20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principle across the executive layer.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28"/>
          <p:cNvSpPr/>
          <p:nvPr/>
        </p:nvSpPr>
        <p:spPr>
          <a:xfrm>
            <a:off x="-299798" y="39113"/>
            <a:ext cx="20795527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5" name="Google Shape;985;p28"/>
          <p:cNvSpPr txBox="1"/>
          <p:nvPr/>
        </p:nvSpPr>
        <p:spPr>
          <a:xfrm>
            <a:off x="638186" y="742318"/>
            <a:ext cx="9795900" cy="176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4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44"/>
              <a:buFont typeface="Arial"/>
              <a:buNone/>
            </a:pPr>
            <a:r>
              <a:rPr b="0" i="0" lang="en-US" sz="5344" u="none" cap="none" strike="noStrike">
                <a:solidFill>
                  <a:srgbClr val="F6F6F6"/>
                </a:solidFill>
                <a:latin typeface="Anton"/>
                <a:ea typeface="Anton"/>
                <a:cs typeface="Anton"/>
                <a:sym typeface="Anton"/>
              </a:rPr>
              <a:t>Work Architecture shifts from static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5344" u="none" cap="none" strike="noStrike">
                <a:solidFill>
                  <a:srgbClr val="F6F6F6"/>
                </a:solidFill>
                <a:latin typeface="Anton"/>
                <a:ea typeface="Anton"/>
                <a:cs typeface="Anton"/>
                <a:sym typeface="Anton"/>
              </a:rPr>
              <a:t>titles to fluid tasks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6" name="Google Shape;986;p28"/>
          <p:cNvSpPr txBox="1"/>
          <p:nvPr/>
        </p:nvSpPr>
        <p:spPr>
          <a:xfrm>
            <a:off x="562421" y="8107293"/>
            <a:ext cx="28448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F6F6F6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7" name="Google Shape;987;p28"/>
          <p:cNvSpPr txBox="1"/>
          <p:nvPr/>
        </p:nvSpPr>
        <p:spPr>
          <a:xfrm>
            <a:off x="2499648" y="8107293"/>
            <a:ext cx="14607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CDCDE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8" name="Google Shape;988;p28"/>
          <p:cNvSpPr txBox="1"/>
          <p:nvPr/>
        </p:nvSpPr>
        <p:spPr>
          <a:xfrm>
            <a:off x="649707" y="8622467"/>
            <a:ext cx="4953967" cy="6520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5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 (Legacy):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5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Roles are title-based and rigidly fixed.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9" name="Google Shape;989;p28"/>
          <p:cNvSpPr txBox="1"/>
          <p:nvPr/>
        </p:nvSpPr>
        <p:spPr>
          <a:xfrm>
            <a:off x="4392475" y="8107293"/>
            <a:ext cx="14964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CDCDE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0" name="Google Shape;990;p28"/>
          <p:cNvSpPr txBox="1"/>
          <p:nvPr/>
        </p:nvSpPr>
        <p:spPr>
          <a:xfrm>
            <a:off x="6262085" y="8107293"/>
            <a:ext cx="15976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CDCDE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1" name="Google Shape;991;p28"/>
          <p:cNvSpPr txBox="1"/>
          <p:nvPr/>
        </p:nvSpPr>
        <p:spPr>
          <a:xfrm>
            <a:off x="8143514" y="8107293"/>
            <a:ext cx="159544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CDCDE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2" name="Google Shape;992;p28"/>
          <p:cNvSpPr txBox="1"/>
          <p:nvPr/>
        </p:nvSpPr>
        <p:spPr>
          <a:xfrm>
            <a:off x="10017291" y="8107293"/>
            <a:ext cx="16133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CDCDE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3" name="Google Shape;993;p28"/>
          <p:cNvSpPr txBox="1"/>
          <p:nvPr/>
        </p:nvSpPr>
        <p:spPr>
          <a:xfrm>
            <a:off x="11909920" y="8107293"/>
            <a:ext cx="138708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CDCDE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4" name="Google Shape;994;p28"/>
          <p:cNvSpPr txBox="1"/>
          <p:nvPr/>
        </p:nvSpPr>
        <p:spPr>
          <a:xfrm>
            <a:off x="13767152" y="8107293"/>
            <a:ext cx="160288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CDCDE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5" name="Google Shape;995;p28"/>
          <p:cNvSpPr txBox="1"/>
          <p:nvPr/>
        </p:nvSpPr>
        <p:spPr>
          <a:xfrm>
            <a:off x="15648581" y="8107293"/>
            <a:ext cx="16006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CDCDE"/>
                </a:solidFill>
                <a:latin typeface="Poppins"/>
                <a:ea typeface="Poppins"/>
                <a:cs typeface="Poppins"/>
                <a:sym typeface="Poppins"/>
              </a:rPr>
              <a:t>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6" name="Google Shape;996;p28"/>
          <p:cNvSpPr txBox="1"/>
          <p:nvPr/>
        </p:nvSpPr>
        <p:spPr>
          <a:xfrm>
            <a:off x="17416404" y="8107293"/>
            <a:ext cx="240804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CDCDE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7" name="Google Shape;997;p28"/>
          <p:cNvSpPr txBox="1"/>
          <p:nvPr/>
        </p:nvSpPr>
        <p:spPr>
          <a:xfrm>
            <a:off x="13725955" y="8610032"/>
            <a:ext cx="3963739" cy="13141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7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10 (Al-Native):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27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Work is task-based, with fluid,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27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dynamic assignment across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276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humans and Al agents.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29"/>
          <p:cNvSpPr/>
          <p:nvPr/>
        </p:nvSpPr>
        <p:spPr>
          <a:xfrm>
            <a:off x="-236487" y="39113"/>
            <a:ext cx="20562524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3" name="Google Shape;1003;p29"/>
          <p:cNvSpPr txBox="1"/>
          <p:nvPr/>
        </p:nvSpPr>
        <p:spPr>
          <a:xfrm>
            <a:off x="691368" y="788035"/>
            <a:ext cx="9961885" cy="13069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18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93"/>
              <a:buFont typeface="Arial"/>
              <a:buNone/>
            </a:pPr>
            <a:r>
              <a:rPr b="0" i="0" lang="en-US" sz="5393" u="none" cap="none" strike="noStrike">
                <a:solidFill>
                  <a:srgbClr val="F6F7F7"/>
                </a:solidFill>
                <a:latin typeface="Anton"/>
                <a:ea typeface="Anton"/>
                <a:cs typeface="Anton"/>
                <a:sym typeface="Anton"/>
              </a:rPr>
              <a:t>Firm Boundary Design dictates the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18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93"/>
              <a:buFont typeface="Arial"/>
              <a:buNone/>
            </a:pPr>
            <a:r>
              <a:rPr b="0" i="0" lang="en-US" sz="5393" u="none" cap="none" strike="noStrike">
                <a:solidFill>
                  <a:srgbClr val="F6F7F7"/>
                </a:solidFill>
                <a:latin typeface="Anton"/>
                <a:ea typeface="Anton"/>
                <a:cs typeface="Anton"/>
                <a:sym typeface="Anton"/>
              </a:rPr>
              <a:t>human-to-agent integration depth.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4" name="Google Shape;1004;p29"/>
          <p:cNvSpPr txBox="1"/>
          <p:nvPr/>
        </p:nvSpPr>
        <p:spPr>
          <a:xfrm>
            <a:off x="1049108" y="8371710"/>
            <a:ext cx="95548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D8D8DA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29"/>
          <p:cNvSpPr txBox="1"/>
          <p:nvPr/>
        </p:nvSpPr>
        <p:spPr>
          <a:xfrm>
            <a:off x="2825909" y="8383371"/>
            <a:ext cx="145033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D8D8DA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6" name="Google Shape;1006;p29"/>
          <p:cNvSpPr txBox="1"/>
          <p:nvPr/>
        </p:nvSpPr>
        <p:spPr>
          <a:xfrm>
            <a:off x="744550" y="9157000"/>
            <a:ext cx="5068342" cy="882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 (Legacy):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3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workforce is 100% human. Al is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3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treated merely as external software.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7" name="Google Shape;1007;p29"/>
          <p:cNvSpPr txBox="1"/>
          <p:nvPr/>
        </p:nvSpPr>
        <p:spPr>
          <a:xfrm>
            <a:off x="4616490" y="8353662"/>
            <a:ext cx="15366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D8D8DA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8" name="Google Shape;1008;p29"/>
          <p:cNvSpPr txBox="1"/>
          <p:nvPr/>
        </p:nvSpPr>
        <p:spPr>
          <a:xfrm>
            <a:off x="6388938" y="8379421"/>
            <a:ext cx="171971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D8D8DA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9" name="Google Shape;1009;p29"/>
          <p:cNvSpPr txBox="1"/>
          <p:nvPr/>
        </p:nvSpPr>
        <p:spPr>
          <a:xfrm>
            <a:off x="8167315" y="8399639"/>
            <a:ext cx="16512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D8D8DA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0" name="Google Shape;1010;p29"/>
          <p:cNvSpPr txBox="1"/>
          <p:nvPr/>
        </p:nvSpPr>
        <p:spPr>
          <a:xfrm>
            <a:off x="9963849" y="8385499"/>
            <a:ext cx="161851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D8D8DA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1" name="Google Shape;1011;p29"/>
          <p:cNvSpPr txBox="1"/>
          <p:nvPr/>
        </p:nvSpPr>
        <p:spPr>
          <a:xfrm>
            <a:off x="11758398" y="8328613"/>
            <a:ext cx="135954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D8D8DA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2" name="Google Shape;1012;p29"/>
          <p:cNvSpPr txBox="1"/>
          <p:nvPr/>
        </p:nvSpPr>
        <p:spPr>
          <a:xfrm>
            <a:off x="13525674" y="8361403"/>
            <a:ext cx="164604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D8D8DA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3" name="Google Shape;1013;p29"/>
          <p:cNvSpPr txBox="1"/>
          <p:nvPr/>
        </p:nvSpPr>
        <p:spPr>
          <a:xfrm>
            <a:off x="15318090" y="8387852"/>
            <a:ext cx="15627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D8D8DA"/>
                </a:solidFill>
                <a:latin typeface="Poppins"/>
                <a:ea typeface="Poppins"/>
                <a:cs typeface="Poppins"/>
                <a:sym typeface="Poppins"/>
              </a:rPr>
              <a:t>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4" name="Google Shape;1014;p29"/>
          <p:cNvSpPr txBox="1"/>
          <p:nvPr/>
        </p:nvSpPr>
        <p:spPr>
          <a:xfrm>
            <a:off x="17102183" y="8386675"/>
            <a:ext cx="475500" cy="69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26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D8D8DA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26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rgbClr val="D8D8D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15" name="Google Shape;1015;p29"/>
          <p:cNvSpPr txBox="1"/>
          <p:nvPr/>
        </p:nvSpPr>
        <p:spPr>
          <a:xfrm>
            <a:off x="11078187" y="9178072"/>
            <a:ext cx="6498506" cy="831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10 (Al-Native):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Agents operate as formal team members holding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specific roles, authorities, and accountability.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p30"/>
          <p:cNvSpPr/>
          <p:nvPr/>
        </p:nvSpPr>
        <p:spPr>
          <a:xfrm>
            <a:off x="0" y="0"/>
            <a:ext cx="20504273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1" name="Google Shape;1021;p30"/>
          <p:cNvSpPr txBox="1"/>
          <p:nvPr/>
        </p:nvSpPr>
        <p:spPr>
          <a:xfrm>
            <a:off x="684575" y="715175"/>
            <a:ext cx="16822800" cy="176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2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15"/>
              <a:buFont typeface="Arial"/>
              <a:buNone/>
            </a:pPr>
            <a:r>
              <a:rPr b="0" i="0" lang="en-US" sz="5315" u="none" cap="none" strike="noStrike">
                <a:solidFill>
                  <a:srgbClr val="F3F4F4"/>
                </a:solidFill>
                <a:latin typeface="Anton"/>
                <a:ea typeface="Anton"/>
                <a:cs typeface="Anton"/>
                <a:sym typeface="Anton"/>
              </a:rPr>
              <a:t>Decision Autonomy relies on intelligent routing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2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15"/>
              <a:buFont typeface="Arial"/>
              <a:buNone/>
            </a:pPr>
            <a:r>
              <a:rPr b="0" i="0" lang="en-US" sz="5315" u="none" cap="none" strike="noStrike">
                <a:solidFill>
                  <a:srgbClr val="F3F4F4"/>
                </a:solidFill>
                <a:latin typeface="Anton"/>
                <a:ea typeface="Anton"/>
                <a:cs typeface="Anton"/>
                <a:sym typeface="Anton"/>
              </a:rPr>
              <a:t>rather than bottlenecked approvals.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2" name="Google Shape;1022;p30"/>
          <p:cNvSpPr txBox="1"/>
          <p:nvPr/>
        </p:nvSpPr>
        <p:spPr>
          <a:xfrm>
            <a:off x="701057" y="8010838"/>
            <a:ext cx="8133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B7B7BE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p30"/>
          <p:cNvSpPr txBox="1"/>
          <p:nvPr/>
        </p:nvSpPr>
        <p:spPr>
          <a:xfrm>
            <a:off x="2643073" y="8010838"/>
            <a:ext cx="14607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CCCD2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4" name="Google Shape;1024;p30"/>
          <p:cNvSpPr txBox="1"/>
          <p:nvPr/>
        </p:nvSpPr>
        <p:spPr>
          <a:xfrm>
            <a:off x="622471" y="9054007"/>
            <a:ext cx="4041204" cy="8590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 (Legacy):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Every decision requires explicit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1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human approval.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5" name="Google Shape;1025;p30"/>
          <p:cNvSpPr txBox="1"/>
          <p:nvPr/>
        </p:nvSpPr>
        <p:spPr>
          <a:xfrm>
            <a:off x="4482718" y="8010838"/>
            <a:ext cx="14964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CCCD2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30"/>
          <p:cNvSpPr txBox="1"/>
          <p:nvPr/>
        </p:nvSpPr>
        <p:spPr>
          <a:xfrm>
            <a:off x="8173927" y="8010838"/>
            <a:ext cx="159544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CCCD2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7" name="Google Shape;1027;p30"/>
          <p:cNvSpPr txBox="1"/>
          <p:nvPr/>
        </p:nvSpPr>
        <p:spPr>
          <a:xfrm>
            <a:off x="15497531" y="2947754"/>
            <a:ext cx="209550" cy="2157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6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6"/>
              <a:buFont typeface="Arial"/>
              <a:buNone/>
            </a:pPr>
            <a:r>
              <a:rPr b="0" i="0" lang="en-US" sz="1256" u="none" cap="none" strike="noStrike">
                <a:solidFill>
                  <a:srgbClr val="E3D9FA"/>
                </a:solidFill>
                <a:latin typeface="Arial"/>
                <a:ea typeface="Arial"/>
                <a:cs typeface="Arial"/>
                <a:sym typeface="Arial"/>
              </a:rPr>
              <a:t>AI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8" name="Google Shape;1028;p30"/>
          <p:cNvSpPr txBox="1"/>
          <p:nvPr/>
        </p:nvSpPr>
        <p:spPr>
          <a:xfrm>
            <a:off x="10007818" y="8024134"/>
            <a:ext cx="16133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CCCD2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9" name="Google Shape;1029;p30"/>
          <p:cNvSpPr txBox="1"/>
          <p:nvPr/>
        </p:nvSpPr>
        <p:spPr>
          <a:xfrm>
            <a:off x="11873855" y="8010838"/>
            <a:ext cx="138708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CCCD2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0" name="Google Shape;1030;p30"/>
          <p:cNvSpPr txBox="1"/>
          <p:nvPr/>
        </p:nvSpPr>
        <p:spPr>
          <a:xfrm>
            <a:off x="13704496" y="8010838"/>
            <a:ext cx="160288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CCCD2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1" name="Google Shape;1031;p30"/>
          <p:cNvSpPr txBox="1"/>
          <p:nvPr/>
        </p:nvSpPr>
        <p:spPr>
          <a:xfrm>
            <a:off x="17406930" y="7984842"/>
            <a:ext cx="240804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CCCD2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2" name="Google Shape;1032;p30"/>
          <p:cNvSpPr txBox="1"/>
          <p:nvPr/>
        </p:nvSpPr>
        <p:spPr>
          <a:xfrm>
            <a:off x="8826477" y="8536051"/>
            <a:ext cx="9157469" cy="13873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1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36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10 (Al-Native):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36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Clear, autonomous routing systems perfectly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36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differentiate between agent-decided and human-decided actions.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3" name="Google Shape;1033;p30"/>
          <p:cNvSpPr txBox="1"/>
          <p:nvPr/>
        </p:nvSpPr>
        <p:spPr>
          <a:xfrm>
            <a:off x="15707964" y="8010838"/>
            <a:ext cx="16006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CCCD2"/>
                </a:solidFill>
                <a:latin typeface="Poppins"/>
                <a:ea typeface="Poppins"/>
                <a:cs typeface="Poppins"/>
                <a:sym typeface="Poppins"/>
              </a:rPr>
              <a:t>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4" name="Google Shape;1034;p30"/>
          <p:cNvSpPr txBox="1"/>
          <p:nvPr/>
        </p:nvSpPr>
        <p:spPr>
          <a:xfrm>
            <a:off x="6314246" y="8010838"/>
            <a:ext cx="15976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CCCCD2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31"/>
          <p:cNvSpPr/>
          <p:nvPr/>
        </p:nvSpPr>
        <p:spPr>
          <a:xfrm>
            <a:off x="0" y="0"/>
            <a:ext cx="20504273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0" name="Google Shape;1040;p31"/>
          <p:cNvSpPr txBox="1"/>
          <p:nvPr/>
        </p:nvSpPr>
        <p:spPr>
          <a:xfrm>
            <a:off x="710992" y="7999946"/>
            <a:ext cx="8133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BFC0C2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1" name="Google Shape;1041;p31"/>
          <p:cNvSpPr txBox="1"/>
          <p:nvPr/>
        </p:nvSpPr>
        <p:spPr>
          <a:xfrm>
            <a:off x="678024" y="654650"/>
            <a:ext cx="16996800" cy="18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87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86"/>
              <a:buFont typeface="Arial"/>
              <a:buNone/>
            </a:pPr>
            <a:r>
              <a:rPr b="0" i="0" lang="en-US" sz="5386" u="none" cap="none" strike="noStrike">
                <a:solidFill>
                  <a:srgbClr val="F2F2F1"/>
                </a:solidFill>
                <a:latin typeface="Anton"/>
                <a:ea typeface="Anton"/>
                <a:cs typeface="Anton"/>
                <a:sym typeface="Anton"/>
              </a:rPr>
              <a:t>Network Structure must evolve from centralized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87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86"/>
              <a:buFont typeface="Arial"/>
              <a:buNone/>
            </a:pPr>
            <a:r>
              <a:rPr b="0" i="0" lang="en-US" sz="5386" u="none" cap="none" strike="noStrike">
                <a:solidFill>
                  <a:srgbClr val="F2F2F1"/>
                </a:solidFill>
                <a:latin typeface="Anton"/>
                <a:ea typeface="Anton"/>
                <a:cs typeface="Anton"/>
                <a:sym typeface="Anton"/>
              </a:rPr>
              <a:t>control to edge execution.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p31"/>
          <p:cNvSpPr txBox="1"/>
          <p:nvPr/>
        </p:nvSpPr>
        <p:spPr>
          <a:xfrm>
            <a:off x="2653008" y="7982318"/>
            <a:ext cx="14607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2D3D5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p31"/>
          <p:cNvSpPr txBox="1"/>
          <p:nvPr/>
        </p:nvSpPr>
        <p:spPr>
          <a:xfrm>
            <a:off x="663823" y="9083047"/>
            <a:ext cx="5442112" cy="9411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 (Legacy):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Rigid hierarchy relying on a slow, centralized hub-and-spoke model.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4" name="Google Shape;1044;p31"/>
          <p:cNvSpPr txBox="1"/>
          <p:nvPr/>
        </p:nvSpPr>
        <p:spPr>
          <a:xfrm>
            <a:off x="4505949" y="8031148"/>
            <a:ext cx="14964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2D3D5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31"/>
          <p:cNvSpPr txBox="1"/>
          <p:nvPr/>
        </p:nvSpPr>
        <p:spPr>
          <a:xfrm>
            <a:off x="8190510" y="8031148"/>
            <a:ext cx="159544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2D3D5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6" name="Google Shape;1046;p31"/>
          <p:cNvSpPr txBox="1"/>
          <p:nvPr/>
        </p:nvSpPr>
        <p:spPr>
          <a:xfrm>
            <a:off x="10031049" y="8044443"/>
            <a:ext cx="16133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2D3D5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31"/>
          <p:cNvSpPr txBox="1"/>
          <p:nvPr/>
        </p:nvSpPr>
        <p:spPr>
          <a:xfrm>
            <a:off x="13727727" y="8031148"/>
            <a:ext cx="160288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2D3D5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" name="Google Shape;1048;p31"/>
          <p:cNvSpPr txBox="1"/>
          <p:nvPr/>
        </p:nvSpPr>
        <p:spPr>
          <a:xfrm>
            <a:off x="15575918" y="8012220"/>
            <a:ext cx="16006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2D3D5"/>
                </a:solidFill>
                <a:latin typeface="Poppins"/>
                <a:ea typeface="Poppins"/>
                <a:cs typeface="Poppins"/>
                <a:sym typeface="Poppins"/>
              </a:rPr>
              <a:t>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9" name="Google Shape;1049;p31"/>
          <p:cNvSpPr txBox="1"/>
          <p:nvPr/>
        </p:nvSpPr>
        <p:spPr>
          <a:xfrm>
            <a:off x="17413096" y="7943975"/>
            <a:ext cx="26164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BFC0C2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0" name="Google Shape;1050;p31"/>
          <p:cNvSpPr txBox="1"/>
          <p:nvPr/>
        </p:nvSpPr>
        <p:spPr>
          <a:xfrm>
            <a:off x="10192378" y="9006212"/>
            <a:ext cx="7627218" cy="10180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1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10 (Al-Native):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31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Distributed authority where critical decisions happen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317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instantly at the edges of the intelligence network.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1" name="Google Shape;1051;p31"/>
          <p:cNvSpPr txBox="1"/>
          <p:nvPr/>
        </p:nvSpPr>
        <p:spPr>
          <a:xfrm>
            <a:off x="6343170" y="8012220"/>
            <a:ext cx="15976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2D3D5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2" name="Google Shape;1052;p31"/>
          <p:cNvSpPr txBox="1"/>
          <p:nvPr/>
        </p:nvSpPr>
        <p:spPr>
          <a:xfrm>
            <a:off x="11874248" y="7982318"/>
            <a:ext cx="138708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D2D3D5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32"/>
          <p:cNvSpPr/>
          <p:nvPr/>
        </p:nvSpPr>
        <p:spPr>
          <a:xfrm>
            <a:off x="0" y="39113"/>
            <a:ext cx="20329520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8" name="Google Shape;1058;p32"/>
          <p:cNvSpPr txBox="1"/>
          <p:nvPr/>
        </p:nvSpPr>
        <p:spPr>
          <a:xfrm>
            <a:off x="859702" y="837150"/>
            <a:ext cx="16540800" cy="17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2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67"/>
              <a:buFont typeface="Arial"/>
              <a:buNone/>
            </a:pPr>
            <a:r>
              <a:rPr b="0" i="0" lang="en-US" sz="5367" u="none" cap="none" strike="noStrike">
                <a:solidFill>
                  <a:srgbClr val="F6F6F6"/>
                </a:solidFill>
                <a:latin typeface="Anton"/>
                <a:ea typeface="Anton"/>
                <a:cs typeface="Anton"/>
                <a:sym typeface="Anton"/>
              </a:rPr>
              <a:t>Reinvention Cadence measures the frequency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2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67"/>
              <a:buFont typeface="Arial"/>
              <a:buNone/>
            </a:pPr>
            <a:r>
              <a:rPr b="0" i="0" lang="en-US" sz="5367" u="none" cap="none" strike="noStrike">
                <a:solidFill>
                  <a:srgbClr val="F6F6F6"/>
                </a:solidFill>
                <a:latin typeface="Anton"/>
                <a:ea typeface="Anton"/>
                <a:cs typeface="Anton"/>
                <a:sym typeface="Anton"/>
              </a:rPr>
              <a:t>of fundamental redesign.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9" name="Google Shape;1059;p32"/>
          <p:cNvSpPr txBox="1"/>
          <p:nvPr/>
        </p:nvSpPr>
        <p:spPr>
          <a:xfrm>
            <a:off x="803599" y="7677677"/>
            <a:ext cx="8133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96969F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0" name="Google Shape;1060;p32"/>
          <p:cNvSpPr txBox="1"/>
          <p:nvPr/>
        </p:nvSpPr>
        <p:spPr>
          <a:xfrm>
            <a:off x="2612660" y="7677677"/>
            <a:ext cx="14607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96969F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1" name="Google Shape;1061;p32"/>
          <p:cNvSpPr txBox="1"/>
          <p:nvPr/>
        </p:nvSpPr>
        <p:spPr>
          <a:xfrm>
            <a:off x="803599" y="8771123"/>
            <a:ext cx="5321573" cy="11222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 (Legacy): Calcified.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6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organization is frozen and never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6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fundamentally redesigns itself.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2" name="Google Shape;1062;p32"/>
          <p:cNvSpPr txBox="1"/>
          <p:nvPr/>
        </p:nvSpPr>
        <p:spPr>
          <a:xfrm>
            <a:off x="4458953" y="7664381"/>
            <a:ext cx="14964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96969F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3" name="Google Shape;1063;p32"/>
          <p:cNvSpPr txBox="1"/>
          <p:nvPr/>
        </p:nvSpPr>
        <p:spPr>
          <a:xfrm>
            <a:off x="6282028" y="7677677"/>
            <a:ext cx="159767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96969F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4" name="Google Shape;1064;p32"/>
          <p:cNvSpPr txBox="1"/>
          <p:nvPr/>
        </p:nvSpPr>
        <p:spPr>
          <a:xfrm>
            <a:off x="8110275" y="7677677"/>
            <a:ext cx="159544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96969F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5" name="Google Shape;1065;p32"/>
          <p:cNvSpPr txBox="1"/>
          <p:nvPr/>
        </p:nvSpPr>
        <p:spPr>
          <a:xfrm>
            <a:off x="9930870" y="7677677"/>
            <a:ext cx="161330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96969F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6" name="Google Shape;1066;p32"/>
          <p:cNvSpPr txBox="1"/>
          <p:nvPr/>
        </p:nvSpPr>
        <p:spPr>
          <a:xfrm>
            <a:off x="11770317" y="7677677"/>
            <a:ext cx="138708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96969F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7" name="Google Shape;1067;p32"/>
          <p:cNvSpPr txBox="1"/>
          <p:nvPr/>
        </p:nvSpPr>
        <p:spPr>
          <a:xfrm>
            <a:off x="13587662" y="7677677"/>
            <a:ext cx="160288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96969F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8" name="Google Shape;1068;p32"/>
          <p:cNvSpPr txBox="1"/>
          <p:nvPr/>
        </p:nvSpPr>
        <p:spPr>
          <a:xfrm>
            <a:off x="15435853" y="7664381"/>
            <a:ext cx="160065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96969F"/>
                </a:solidFill>
                <a:latin typeface="Poppins"/>
                <a:ea typeface="Poppins"/>
                <a:cs typeface="Poppins"/>
                <a:sym typeface="Poppins"/>
              </a:rPr>
              <a:t>9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9" name="Google Shape;1069;p32"/>
          <p:cNvSpPr txBox="1"/>
          <p:nvPr/>
        </p:nvSpPr>
        <p:spPr>
          <a:xfrm>
            <a:off x="17270153" y="7677677"/>
            <a:ext cx="240804" cy="3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96969F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p32"/>
          <p:cNvSpPr txBox="1"/>
          <p:nvPr/>
        </p:nvSpPr>
        <p:spPr>
          <a:xfrm>
            <a:off x="12812482" y="8893732"/>
            <a:ext cx="4697700" cy="10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96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8"/>
              <a:buFont typeface="Arial"/>
              <a:buNone/>
            </a:pPr>
            <a:r>
              <a:rPr b="1" i="0" lang="en-US" sz="2048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10 (Al-Native): Continuous.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196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8"/>
              <a:buFont typeface="Arial"/>
              <a:buNone/>
            </a:pPr>
            <a:r>
              <a:rPr b="1" i="0" lang="en-US" sz="2048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 organization exists in a state of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048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perpetual corporate rebirth.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4" name="Shape 10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" name="Google Shape;1075;g3f580bb478b_0_2" title="For 10X Shift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" y="-110475"/>
            <a:ext cx="18278308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6" name="Google Shape;1076;g3f580bb478b_0_2"/>
          <p:cNvSpPr txBox="1"/>
          <p:nvPr/>
        </p:nvSpPr>
        <p:spPr>
          <a:xfrm>
            <a:off x="868752" y="591375"/>
            <a:ext cx="16540800" cy="17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2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67"/>
              <a:buFont typeface="Arial"/>
              <a:buNone/>
            </a:pPr>
            <a:r>
              <a:rPr b="0" i="0" lang="en-US" sz="5367" u="none" cap="none" strike="noStrike">
                <a:solidFill>
                  <a:srgbClr val="F6F6F6"/>
                </a:solidFill>
                <a:latin typeface="Anton"/>
                <a:ea typeface="Anton"/>
                <a:cs typeface="Anton"/>
                <a:sym typeface="Anton"/>
              </a:rPr>
              <a:t>Tacit Knowledge Accessibility measures whether your operational context is machine readable.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7" name="Google Shape;1077;g3f580bb478b_0_2"/>
          <p:cNvSpPr txBox="1"/>
          <p:nvPr/>
        </p:nvSpPr>
        <p:spPr>
          <a:xfrm>
            <a:off x="557834" y="8964224"/>
            <a:ext cx="5321700" cy="12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69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 (Legacy): Knowledge is trapped inside individuals heads and email threads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g3f580bb478b_0_2"/>
          <p:cNvSpPr txBox="1"/>
          <p:nvPr/>
        </p:nvSpPr>
        <p:spPr>
          <a:xfrm>
            <a:off x="12323424" y="8893725"/>
            <a:ext cx="5186700" cy="10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967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8"/>
              <a:buFont typeface="Arial"/>
              <a:buNone/>
            </a:pPr>
            <a:r>
              <a:rPr b="1" i="0" lang="en-US" sz="2048" u="none" cap="none" strike="noStrik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Score 10 (Al-Native): Systematically codified and updated via continuous elicitation agents.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3" name="Google Shape;1083;p33" title="Calculate your total diagnostic band.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388" y="0"/>
            <a:ext cx="18004124" cy="1004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34"/>
          <p:cNvSpPr/>
          <p:nvPr/>
        </p:nvSpPr>
        <p:spPr>
          <a:xfrm>
            <a:off x="0" y="38025"/>
            <a:ext cx="18290743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9" name="Google Shape;1089;p34"/>
          <p:cNvSpPr txBox="1"/>
          <p:nvPr/>
        </p:nvSpPr>
        <p:spPr>
          <a:xfrm>
            <a:off x="1028700" y="746292"/>
            <a:ext cx="13162285" cy="9036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en-US" sz="5300" u="none" cap="none" strike="noStrike">
                <a:solidFill>
                  <a:srgbClr val="F1F2F5"/>
                </a:solidFill>
                <a:latin typeface="Anton"/>
                <a:ea typeface="Anton"/>
                <a:cs typeface="Anton"/>
                <a:sym typeface="Anton"/>
              </a:rPr>
              <a:t>IDENTIFYING YOUR BINDING CONSTRAINTS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35"/>
          <p:cNvSpPr/>
          <p:nvPr/>
        </p:nvSpPr>
        <p:spPr>
          <a:xfrm>
            <a:off x="-95799" y="-399801"/>
            <a:ext cx="19980016" cy="11086592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5" name="Google Shape;1095;p35"/>
          <p:cNvSpPr txBox="1"/>
          <p:nvPr/>
        </p:nvSpPr>
        <p:spPr>
          <a:xfrm>
            <a:off x="2759794" y="542271"/>
            <a:ext cx="12768411" cy="11775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9"/>
              <a:buFont typeface="Arial"/>
              <a:buNone/>
            </a:pPr>
            <a:r>
              <a:rPr b="0" i="0" lang="en-US" sz="6889" u="none" cap="none" strike="noStrike">
                <a:solidFill>
                  <a:srgbClr val="F2F3F4"/>
                </a:solidFill>
                <a:latin typeface="Anton"/>
                <a:ea typeface="Anton"/>
                <a:cs typeface="Anton"/>
                <a:sym typeface="Anton"/>
              </a:rPr>
              <a:t>SELECTING THE TARGET WORKFLOW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36"/>
          <p:cNvSpPr/>
          <p:nvPr/>
        </p:nvSpPr>
        <p:spPr>
          <a:xfrm>
            <a:off x="0" y="-376450"/>
            <a:ext cx="20213019" cy="10793984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1" name="Google Shape;1101;p36"/>
          <p:cNvSpPr txBox="1"/>
          <p:nvPr/>
        </p:nvSpPr>
        <p:spPr>
          <a:xfrm>
            <a:off x="1028700" y="678029"/>
            <a:ext cx="7241084" cy="9036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b="0" i="0" lang="en-US" sz="5300" u="none" cap="none" strike="noStrike">
                <a:solidFill>
                  <a:srgbClr val="F4F4F5"/>
                </a:solidFill>
                <a:latin typeface="Anton"/>
                <a:ea typeface="Anton"/>
                <a:cs typeface="Anton"/>
                <a:sym typeface="Anton"/>
              </a:rPr>
              <a:t>WORKFLOW TASK EXTRACTION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2" name="Google Shape;1102;p36"/>
          <p:cNvSpPr txBox="1"/>
          <p:nvPr/>
        </p:nvSpPr>
        <p:spPr>
          <a:xfrm>
            <a:off x="12179767" y="2127870"/>
            <a:ext cx="3812100" cy="5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68"/>
              <a:buFont typeface="Arial"/>
              <a:buNone/>
            </a:pPr>
            <a:r>
              <a:rPr b="0" i="0" lang="en-US" sz="3768" u="none" cap="none" strike="noStrike">
                <a:solidFill>
                  <a:srgbClr val="FFFFFF"/>
                </a:solidFill>
                <a:latin typeface="Anton"/>
                <a:ea typeface="Anton"/>
                <a:cs typeface="Anton"/>
                <a:sym typeface="Anton"/>
              </a:rPr>
              <a:t>AGENT READINESS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37"/>
          <p:cNvSpPr/>
          <p:nvPr/>
        </p:nvSpPr>
        <p:spPr>
          <a:xfrm>
            <a:off x="0" y="38017"/>
            <a:ext cx="18294682" cy="10210966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8" name="Google Shape;1108;p37"/>
          <p:cNvSpPr/>
          <p:nvPr/>
        </p:nvSpPr>
        <p:spPr>
          <a:xfrm flipH="1" rot="-7396908">
            <a:off x="3953351" y="4993149"/>
            <a:ext cx="3215472" cy="2411604"/>
          </a:xfrm>
          <a:custGeom>
            <a:rect b="b" l="l" r="r" t="t"/>
            <a:pathLst>
              <a:path extrusionOk="0" h="2411604" w="3215472">
                <a:moveTo>
                  <a:pt x="3215472" y="0"/>
                </a:moveTo>
                <a:lnTo>
                  <a:pt x="0" y="0"/>
                </a:lnTo>
                <a:lnTo>
                  <a:pt x="0" y="2411604"/>
                </a:lnTo>
                <a:lnTo>
                  <a:pt x="3215472" y="2411604"/>
                </a:lnTo>
                <a:lnTo>
                  <a:pt x="321547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9" name="Google Shape;1109;p37"/>
          <p:cNvSpPr/>
          <p:nvPr/>
        </p:nvSpPr>
        <p:spPr>
          <a:xfrm>
            <a:off x="5788245" y="2791854"/>
            <a:ext cx="6621175" cy="6980153"/>
          </a:xfrm>
          <a:custGeom>
            <a:rect b="b" l="l" r="r" t="t"/>
            <a:pathLst>
              <a:path extrusionOk="0" h="6980153" w="6621175">
                <a:moveTo>
                  <a:pt x="0" y="0"/>
                </a:moveTo>
                <a:lnTo>
                  <a:pt x="6621175" y="0"/>
                </a:lnTo>
                <a:lnTo>
                  <a:pt x="6621175" y="6980153"/>
                </a:lnTo>
                <a:lnTo>
                  <a:pt x="0" y="69801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9618" l="-88553" r="-87751" t="-26666"/>
            </a:stretch>
          </a:blipFill>
          <a:ln>
            <a:noFill/>
          </a:ln>
        </p:spPr>
      </p:sp>
      <p:sp>
        <p:nvSpPr>
          <p:cNvPr id="1110" name="Google Shape;1110;p37"/>
          <p:cNvSpPr/>
          <p:nvPr/>
        </p:nvSpPr>
        <p:spPr>
          <a:xfrm>
            <a:off x="13114083" y="4061862"/>
            <a:ext cx="771141" cy="4041841"/>
          </a:xfrm>
          <a:custGeom>
            <a:rect b="b" l="l" r="r" t="t"/>
            <a:pathLst>
              <a:path extrusionOk="0" h="4041841" w="771141">
                <a:moveTo>
                  <a:pt x="0" y="0"/>
                </a:moveTo>
                <a:lnTo>
                  <a:pt x="771141" y="0"/>
                </a:lnTo>
                <a:lnTo>
                  <a:pt x="771141" y="4041841"/>
                </a:lnTo>
                <a:lnTo>
                  <a:pt x="0" y="40418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75659" l="-1710393" r="-562088" t="-76975"/>
            </a:stretch>
          </a:blipFill>
          <a:ln>
            <a:noFill/>
          </a:ln>
        </p:spPr>
      </p:sp>
      <p:sp>
        <p:nvSpPr>
          <p:cNvPr id="1111" name="Google Shape;1111;p37"/>
          <p:cNvSpPr txBox="1"/>
          <p:nvPr/>
        </p:nvSpPr>
        <p:spPr>
          <a:xfrm>
            <a:off x="1021101" y="935300"/>
            <a:ext cx="7679100" cy="9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76"/>
              <a:buFont typeface="Arial"/>
              <a:buNone/>
            </a:pPr>
            <a:r>
              <a:rPr b="0" i="0" lang="en-US" sz="6477" u="none" cap="none" strike="noStrike">
                <a:solidFill>
                  <a:srgbClr val="F5F6F7"/>
                </a:solidFill>
                <a:latin typeface="Anton"/>
                <a:ea typeface="Anton"/>
                <a:cs typeface="Anton"/>
                <a:sym typeface="Anton"/>
              </a:rPr>
              <a:t>GOVERN / ASSURE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2" name="Google Shape;1112;p37"/>
          <p:cNvSpPr txBox="1"/>
          <p:nvPr/>
        </p:nvSpPr>
        <p:spPr>
          <a:xfrm>
            <a:off x="14181536" y="4827938"/>
            <a:ext cx="3085368" cy="25192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GOVERN/ASSURE: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Monitors every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in real time. Logs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every decision.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Enforces guardrails.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Triggers escalations.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9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1"/>
              <a:buFont typeface="Arial"/>
              <a:buNone/>
            </a:pPr>
            <a:r>
              <a:rPr b="0" i="0" lang="en-US" sz="2501" u="none" cap="none" strike="noStrike">
                <a:solidFill>
                  <a:srgbClr val="D4D6D8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Owns the kill switches.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3" name="Google Shape;1113;p37" title="Intelligence Stack (1)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190193" y="2017741"/>
            <a:ext cx="8627599" cy="8627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38"/>
          <p:cNvSpPr/>
          <p:nvPr/>
        </p:nvSpPr>
        <p:spPr>
          <a:xfrm>
            <a:off x="0" y="38025"/>
            <a:ext cx="18290743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9" name="Google Shape;1119;p38"/>
          <p:cNvSpPr txBox="1"/>
          <p:nvPr/>
        </p:nvSpPr>
        <p:spPr>
          <a:xfrm>
            <a:off x="983124" y="916250"/>
            <a:ext cx="111579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51"/>
              <a:buFont typeface="Arial"/>
              <a:buNone/>
            </a:pPr>
            <a:r>
              <a:rPr b="0" i="0" lang="en-US" sz="7851" u="none" cap="none" strike="noStrike">
                <a:solidFill>
                  <a:srgbClr val="F8F8F9"/>
                </a:solidFill>
                <a:latin typeface="Anton"/>
                <a:ea typeface="Anton"/>
                <a:cs typeface="Anton"/>
                <a:sym typeface="Anton"/>
              </a:rPr>
              <a:t>Pillar 1: Trusted Evals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0" name="Google Shape;1120;p38"/>
          <p:cNvSpPr txBox="1"/>
          <p:nvPr/>
        </p:nvSpPr>
        <p:spPr>
          <a:xfrm>
            <a:off x="5386353" y="3105514"/>
            <a:ext cx="7508650" cy="6249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41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8"/>
              <a:buFont typeface="Arial"/>
              <a:buNone/>
            </a:pPr>
            <a:r>
              <a:rPr b="0" i="0" lang="en-US" sz="2198" u="none" cap="none" strike="noStrike">
                <a:solidFill>
                  <a:srgbClr val="D5D9DB"/>
                </a:solidFill>
                <a:latin typeface="Inter"/>
                <a:ea typeface="Inter"/>
                <a:cs typeface="Inter"/>
                <a:sym typeface="Inter"/>
              </a:rPr>
              <a:t>Continuous testing against known, synthetic test sets 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419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98"/>
              <a:buFont typeface="Arial"/>
              <a:buNone/>
            </a:pPr>
            <a:r>
              <a:rPr b="0" i="0" lang="en-US" sz="2198" u="none" cap="none" strike="noStrike">
                <a:solidFill>
                  <a:srgbClr val="D5D9DB"/>
                </a:solidFill>
                <a:latin typeface="Inter"/>
                <a:ea typeface="Inter"/>
                <a:cs typeface="Inter"/>
                <a:sym typeface="Inter"/>
              </a:rPr>
              <a:t>catch silent degradation before customers experience 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1" name="Google Shape;1121;p38"/>
          <p:cNvSpPr txBox="1"/>
          <p:nvPr/>
        </p:nvSpPr>
        <p:spPr>
          <a:xfrm>
            <a:off x="8594043" y="5158582"/>
            <a:ext cx="1047000" cy="2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75"/>
              <a:buFont typeface="Arial"/>
              <a:buNone/>
            </a:pPr>
            <a:r>
              <a:rPr b="0" i="0" lang="en-US" sz="1675" u="none" cap="none" strike="noStrike">
                <a:solidFill>
                  <a:srgbClr val="D5D9DB"/>
                </a:solidFill>
                <a:latin typeface="Inter"/>
                <a:ea typeface="Inter"/>
                <a:cs typeface="Inter"/>
                <a:sym typeface="Inter"/>
              </a:rPr>
              <a:t>Safe Zone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2" name="Google Shape;1122;p38"/>
          <p:cNvSpPr txBox="1"/>
          <p:nvPr/>
        </p:nvSpPr>
        <p:spPr>
          <a:xfrm>
            <a:off x="6747659" y="7430486"/>
            <a:ext cx="4678500" cy="6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3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5"/>
              <a:buFont typeface="Arial"/>
              <a:buNone/>
            </a:pPr>
            <a:r>
              <a:rPr b="0" i="0" lang="en-US" sz="2046" u="none" cap="none" strike="noStrike">
                <a:solidFill>
                  <a:srgbClr val="D5D9DB"/>
                </a:solidFill>
                <a:latin typeface="Inter"/>
                <a:ea typeface="Inter"/>
                <a:cs typeface="Inter"/>
                <a:sym typeface="Inter"/>
              </a:rPr>
              <a:t>An agent without an eval suite is not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03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45"/>
              <a:buFont typeface="Arial"/>
              <a:buNone/>
            </a:pPr>
            <a:r>
              <a:rPr b="0" i="0" lang="en-US" sz="2046" u="none" cap="none" strike="noStrike">
                <a:solidFill>
                  <a:srgbClr val="D5D9DB"/>
                </a:solidFill>
                <a:latin typeface="Inter"/>
                <a:ea typeface="Inter"/>
                <a:cs typeface="Inter"/>
                <a:sym typeface="Inter"/>
              </a:rPr>
              <a:t>production agent, it is a demo.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38"/>
          <p:cNvSpPr txBox="1"/>
          <p:nvPr/>
        </p:nvSpPr>
        <p:spPr>
          <a:xfrm>
            <a:off x="13894155" y="8560859"/>
            <a:ext cx="2594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79"/>
              <a:buFont typeface="Arial"/>
              <a:buNone/>
            </a:pPr>
            <a:r>
              <a:rPr b="1" i="0" lang="en-US" sz="1779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KEY CAPABILITY: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4" name="Google Shape;1124;p38"/>
          <p:cNvSpPr txBox="1"/>
          <p:nvPr/>
        </p:nvSpPr>
        <p:spPr>
          <a:xfrm>
            <a:off x="13927232" y="8937687"/>
            <a:ext cx="32730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5"/>
              <a:buFont typeface="Arial"/>
              <a:buNone/>
            </a:pPr>
            <a:r>
              <a:rPr b="0" i="0" lang="en-US" sz="1365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If performance drifts below the baseline</a:t>
            </a:r>
            <a:r>
              <a:rPr b="0" i="0" lang="en-US" sz="1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365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threshold, the system automatically triggers retraining or rollback.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39"/>
          <p:cNvSpPr/>
          <p:nvPr/>
        </p:nvSpPr>
        <p:spPr>
          <a:xfrm>
            <a:off x="-485100" y="39113"/>
            <a:ext cx="20620774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0" name="Google Shape;1130;p39"/>
          <p:cNvSpPr txBox="1"/>
          <p:nvPr/>
        </p:nvSpPr>
        <p:spPr>
          <a:xfrm>
            <a:off x="1021101" y="916250"/>
            <a:ext cx="127782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51"/>
              <a:buFont typeface="Arial"/>
              <a:buNone/>
            </a:pPr>
            <a:r>
              <a:rPr b="0" i="0" lang="en-US" sz="7851" u="none" cap="none" strike="noStrike">
                <a:solidFill>
                  <a:srgbClr val="F9FAFA"/>
                </a:solidFill>
                <a:latin typeface="Anton"/>
                <a:ea typeface="Anton"/>
                <a:cs typeface="Anton"/>
                <a:sym typeface="Anton"/>
              </a:rPr>
              <a:t>Pillar 2: Searchable Logs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1" name="Google Shape;1131;p39"/>
          <p:cNvSpPr txBox="1"/>
          <p:nvPr/>
        </p:nvSpPr>
        <p:spPr>
          <a:xfrm>
            <a:off x="7818850" y="2452670"/>
            <a:ext cx="26436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54"/>
              <a:buFont typeface="Arial"/>
              <a:buNone/>
            </a:pPr>
            <a:r>
              <a:rPr b="0" i="0" lang="en-US" sz="3054" u="none" cap="none" strike="noStrike">
                <a:solidFill>
                  <a:srgbClr val="F9FAFA"/>
                </a:solidFill>
                <a:latin typeface="Inter"/>
                <a:ea typeface="Inter"/>
                <a:cs typeface="Inter"/>
                <a:sym typeface="Inter"/>
              </a:rPr>
              <a:t>Correlation ID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2" name="Google Shape;1132;p39"/>
          <p:cNvSpPr txBox="1"/>
          <p:nvPr/>
        </p:nvSpPr>
        <p:spPr>
          <a:xfrm>
            <a:off x="1987464" y="4174725"/>
            <a:ext cx="11499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84"/>
              <a:buFont typeface="Arial"/>
              <a:buNone/>
            </a:pPr>
            <a:r>
              <a:rPr b="1" i="0" lang="en-US" sz="1884" u="none" cap="none" strike="noStrike">
                <a:solidFill>
                  <a:srgbClr val="DCCBFA"/>
                </a:solidFill>
                <a:latin typeface="Inter"/>
                <a:ea typeface="Inter"/>
                <a:cs typeface="Inter"/>
                <a:sym typeface="Inter"/>
              </a:rPr>
              <a:t>SENSE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3" name="Google Shape;1133;p39"/>
          <p:cNvSpPr txBox="1"/>
          <p:nvPr/>
        </p:nvSpPr>
        <p:spPr>
          <a:xfrm>
            <a:off x="4885300" y="4174725"/>
            <a:ext cx="16581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84"/>
              <a:buFont typeface="Arial"/>
              <a:buNone/>
            </a:pPr>
            <a:r>
              <a:rPr b="1" i="0" lang="en-US" sz="1884" u="none" cap="none" strike="noStrike">
                <a:solidFill>
                  <a:srgbClr val="DCCBFA"/>
                </a:solidFill>
                <a:latin typeface="Inter"/>
                <a:ea typeface="Inter"/>
                <a:cs typeface="Inter"/>
                <a:sym typeface="Inter"/>
              </a:rPr>
              <a:t>INTERPRET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4" name="Google Shape;1134;p39"/>
          <p:cNvSpPr txBox="1"/>
          <p:nvPr/>
        </p:nvSpPr>
        <p:spPr>
          <a:xfrm>
            <a:off x="7540120" y="4174700"/>
            <a:ext cx="26436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84"/>
              <a:buFont typeface="Arial"/>
              <a:buNone/>
            </a:pPr>
            <a:r>
              <a:rPr b="1" i="0" lang="en-US" sz="1884" u="none" cap="none" strike="noStrike">
                <a:solidFill>
                  <a:srgbClr val="DCCBFA"/>
                </a:solidFill>
                <a:latin typeface="Inter"/>
                <a:ea typeface="Inter"/>
                <a:cs typeface="Inter"/>
                <a:sym typeface="Inter"/>
              </a:rPr>
              <a:t>DECIDE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p39"/>
          <p:cNvSpPr txBox="1"/>
          <p:nvPr/>
        </p:nvSpPr>
        <p:spPr>
          <a:xfrm>
            <a:off x="9843150" y="4161425"/>
            <a:ext cx="40593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84"/>
              <a:buFont typeface="Arial"/>
              <a:buNone/>
            </a:pPr>
            <a:r>
              <a:rPr b="1" i="0" lang="en-US" sz="1884" u="none" cap="none" strike="noStrike">
                <a:solidFill>
                  <a:srgbClr val="DCCBFA"/>
                </a:solidFill>
                <a:latin typeface="Inter"/>
                <a:ea typeface="Inter"/>
                <a:cs typeface="Inter"/>
                <a:sym typeface="Inter"/>
              </a:rPr>
              <a:t>ORCHESTRATE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6" name="Google Shape;1136;p39"/>
          <p:cNvSpPr txBox="1"/>
          <p:nvPr/>
        </p:nvSpPr>
        <p:spPr>
          <a:xfrm>
            <a:off x="13655426" y="4167850"/>
            <a:ext cx="30453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84"/>
              <a:buFont typeface="Arial"/>
              <a:buNone/>
            </a:pPr>
            <a:r>
              <a:rPr b="1" i="0" lang="en-US" sz="1884" u="none" cap="none" strike="noStrike">
                <a:solidFill>
                  <a:srgbClr val="DCCBFA"/>
                </a:solidFill>
                <a:latin typeface="Inter"/>
                <a:ea typeface="Inter"/>
                <a:cs typeface="Inter"/>
                <a:sym typeface="Inter"/>
              </a:rPr>
              <a:t>ACT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7" name="Google Shape;1137;p39"/>
          <p:cNvSpPr txBox="1"/>
          <p:nvPr/>
        </p:nvSpPr>
        <p:spPr>
          <a:xfrm>
            <a:off x="1542337" y="6562153"/>
            <a:ext cx="4267865" cy="4839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26"/>
              <a:buFont typeface="Arial"/>
              <a:buNone/>
            </a:pPr>
            <a:r>
              <a:rPr b="0" i="0" lang="en-US" sz="2826" u="none" cap="none" strike="noStrike">
                <a:solidFill>
                  <a:srgbClr val="EADDFD"/>
                </a:solidFill>
                <a:latin typeface="Barlow Medium"/>
                <a:ea typeface="Barlow Medium"/>
                <a:cs typeface="Barlow Medium"/>
                <a:sym typeface="Barlow Medium"/>
              </a:rPr>
              <a:t>The Transparency Mandate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8" name="Google Shape;1138;p39"/>
          <p:cNvSpPr txBox="1"/>
          <p:nvPr/>
        </p:nvSpPr>
        <p:spPr>
          <a:xfrm>
            <a:off x="1273987" y="7405016"/>
            <a:ext cx="7422362" cy="2128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3"/>
              <a:buFont typeface="Arial"/>
              <a:buNone/>
            </a:pPr>
            <a:r>
              <a:rPr b="0" i="0" lang="en-US" sz="209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Immutable, hashed, and cryptographically signed audit trails. Every output must be perfectly reconstructable.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7912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3"/>
              <a:buFont typeface="Arial"/>
              <a:buNone/>
            </a:pPr>
            <a:r>
              <a:t/>
            </a:r>
            <a:endParaRPr b="0" i="0" sz="2093" u="none" cap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3"/>
              <a:buFont typeface="Arial"/>
              <a:buNone/>
            </a:pPr>
            <a:r>
              <a:rPr b="0" i="0" lang="en-US" sz="209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Humans can debug, trace, and explain any 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3"/>
              <a:buFont typeface="Arial"/>
              <a:buNone/>
            </a:pPr>
            <a:r>
              <a:rPr b="0" i="0" lang="en-US" sz="209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decision to an auditor down to the byte level based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2173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3"/>
              <a:buFont typeface="Arial"/>
              <a:buNone/>
            </a:pPr>
            <a:r>
              <a:rPr b="0" i="0" lang="en-US" sz="209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solely on the log data.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9" name="Google Shape;1139;p39"/>
          <p:cNvSpPr txBox="1"/>
          <p:nvPr/>
        </p:nvSpPr>
        <p:spPr>
          <a:xfrm>
            <a:off x="9999902" y="6575449"/>
            <a:ext cx="3719424" cy="4839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26"/>
              <a:buFont typeface="Arial"/>
              <a:buNone/>
            </a:pPr>
            <a:r>
              <a:rPr b="0" i="0" lang="en-US" sz="2826" u="none" cap="none" strike="noStrike">
                <a:solidFill>
                  <a:srgbClr val="EADDFD"/>
                </a:solidFill>
                <a:latin typeface="Barlow Medium"/>
                <a:ea typeface="Barlow Medium"/>
                <a:cs typeface="Barlow Medium"/>
                <a:sym typeface="Barlow Medium"/>
              </a:rPr>
              <a:t>Data Spec Requirement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0" name="Google Shape;1140;p39"/>
          <p:cNvSpPr txBox="1"/>
          <p:nvPr/>
        </p:nvSpPr>
        <p:spPr>
          <a:xfrm>
            <a:off x="9758920" y="7422856"/>
            <a:ext cx="6178837" cy="5951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1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3"/>
              <a:buFont typeface="Arial"/>
              <a:buNone/>
            </a:pPr>
            <a:r>
              <a:rPr b="0" i="0" lang="en-US" sz="209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evidence underneath every decision must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1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3"/>
              <a:buFont typeface="Arial"/>
              <a:buNone/>
            </a:pPr>
            <a:r>
              <a:rPr b="0" i="0" lang="en-US" sz="209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definitively answer: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1" name="Google Shape;1141;p39"/>
          <p:cNvSpPr txBox="1"/>
          <p:nvPr/>
        </p:nvSpPr>
        <p:spPr>
          <a:xfrm>
            <a:off x="9970673" y="8174777"/>
            <a:ext cx="3518277" cy="9102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24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3"/>
              <a:buFont typeface="Arial"/>
              <a:buNone/>
            </a:pPr>
            <a:r>
              <a:rPr b="0" i="0" lang="en-US" sz="209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• What is it?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24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3"/>
              <a:buFont typeface="Arial"/>
              <a:buNone/>
            </a:pPr>
            <a:r>
              <a:rPr b="0" i="0" lang="en-US" sz="209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• Who says so?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24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93"/>
              <a:buFont typeface="Arial"/>
              <a:buNone/>
            </a:pPr>
            <a:r>
              <a:rPr b="0" i="0" lang="en-US" sz="209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• What are the legal terms?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40"/>
          <p:cNvSpPr/>
          <p:nvPr/>
        </p:nvSpPr>
        <p:spPr>
          <a:xfrm>
            <a:off x="-30500" y="0"/>
            <a:ext cx="18348994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7" name="Google Shape;1147;p40"/>
          <p:cNvSpPr txBox="1"/>
          <p:nvPr/>
        </p:nvSpPr>
        <p:spPr>
          <a:xfrm>
            <a:off x="1021101" y="916250"/>
            <a:ext cx="13098900" cy="12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51"/>
              <a:buFont typeface="Arial"/>
              <a:buNone/>
            </a:pPr>
            <a:r>
              <a:rPr b="0" i="0" lang="en-US" sz="7851" u="none" cap="none" strike="noStrike">
                <a:solidFill>
                  <a:srgbClr val="F8F9F9"/>
                </a:solidFill>
                <a:latin typeface="Anton"/>
                <a:ea typeface="Anton"/>
                <a:cs typeface="Anton"/>
                <a:sym typeface="Anton"/>
              </a:rPr>
              <a:t>Pillar 3: Granular Rollback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8" name="Google Shape;1148;p40"/>
          <p:cNvSpPr txBox="1"/>
          <p:nvPr/>
        </p:nvSpPr>
        <p:spPr>
          <a:xfrm>
            <a:off x="2727527" y="5292635"/>
            <a:ext cx="666600" cy="3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3"/>
              <a:buFont typeface="Arial"/>
              <a:buNone/>
            </a:pPr>
            <a:r>
              <a:rPr b="0" i="0" lang="en-US" sz="230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v1.0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9" name="Google Shape;1149;p40"/>
          <p:cNvSpPr txBox="1"/>
          <p:nvPr/>
        </p:nvSpPr>
        <p:spPr>
          <a:xfrm>
            <a:off x="4200800" y="5315900"/>
            <a:ext cx="893100" cy="3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3"/>
              <a:buFont typeface="Arial"/>
              <a:buNone/>
            </a:pPr>
            <a:r>
              <a:rPr b="0" i="0" lang="en-US" sz="230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v1.1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40"/>
          <p:cNvSpPr txBox="1"/>
          <p:nvPr/>
        </p:nvSpPr>
        <p:spPr>
          <a:xfrm>
            <a:off x="5788508" y="5315900"/>
            <a:ext cx="1082400" cy="3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3"/>
              <a:buFont typeface="Arial"/>
              <a:buNone/>
            </a:pPr>
            <a:r>
              <a:rPr b="0" i="0" lang="en-US" sz="230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v1.2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40"/>
          <p:cNvSpPr txBox="1"/>
          <p:nvPr/>
        </p:nvSpPr>
        <p:spPr>
          <a:xfrm>
            <a:off x="6994500" y="5315900"/>
            <a:ext cx="823200" cy="3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3"/>
              <a:buFont typeface="Arial"/>
              <a:buNone/>
            </a:pPr>
            <a:r>
              <a:rPr b="0" i="0" lang="en-US" sz="2303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v1.3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40"/>
          <p:cNvSpPr txBox="1"/>
          <p:nvPr/>
        </p:nvSpPr>
        <p:spPr>
          <a:xfrm>
            <a:off x="1289655" y="8106888"/>
            <a:ext cx="9254857" cy="12062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5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1"/>
              <a:buFont typeface="Arial"/>
              <a:buNone/>
            </a:pPr>
            <a:r>
              <a:rPr b="0" i="0" lang="en-US" sz="2791" u="none" cap="none" strike="noStrike">
                <a:solidFill>
                  <a:srgbClr val="E3D9FA"/>
                </a:solidFill>
                <a:latin typeface="Inter"/>
                <a:ea typeface="Inter"/>
                <a:cs typeface="Inter"/>
                <a:sym typeface="Inter"/>
              </a:rPr>
              <a:t>CORE MECHANISM: The surgical undo. Treat agent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5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1"/>
              <a:buFont typeface="Arial"/>
              <a:buNone/>
            </a:pPr>
            <a:r>
              <a:rPr b="0" i="0" lang="en-US" sz="2791" u="none" cap="none" strike="noStrike">
                <a:solidFill>
                  <a:srgbClr val="E3D9FA"/>
                </a:solidFill>
                <a:latin typeface="Inter"/>
                <a:ea typeface="Inter"/>
                <a:cs typeface="Inter"/>
                <a:sym typeface="Inter"/>
              </a:rPr>
              <a:t>versions like disciplined software versions: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58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1"/>
              <a:buFont typeface="Arial"/>
              <a:buNone/>
            </a:pPr>
            <a:r>
              <a:rPr b="0" i="0" lang="en-US" sz="2791" u="none" cap="none" strike="noStrike">
                <a:solidFill>
                  <a:srgbClr val="E3D9FA"/>
                </a:solidFill>
                <a:latin typeface="Inter"/>
                <a:ea typeface="Inter"/>
                <a:cs typeface="Inter"/>
                <a:sym typeface="Inter"/>
              </a:rPr>
              <a:t>traceable, diffable, recoverable.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40"/>
          <p:cNvSpPr txBox="1"/>
          <p:nvPr/>
        </p:nvSpPr>
        <p:spPr>
          <a:xfrm>
            <a:off x="10163521" y="2635000"/>
            <a:ext cx="1531200" cy="118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15"/>
              <a:buFont typeface="Arial"/>
              <a:buNone/>
            </a:pPr>
            <a:r>
              <a:rPr b="0" i="0" lang="en-US" sz="2515" u="none" cap="none" strike="noStrike">
                <a:solidFill>
                  <a:srgbClr val="DF7E5B"/>
                </a:solidFill>
                <a:latin typeface="Inter"/>
                <a:ea typeface="Inter"/>
                <a:cs typeface="Inter"/>
                <a:sym typeface="Inter"/>
              </a:rPr>
              <a:t>Red Alert/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15"/>
              <a:buFont typeface="Arial"/>
              <a:buNone/>
            </a:pPr>
            <a:r>
              <a:rPr b="0" i="0" lang="en-US" sz="2515" u="none" cap="none" strike="noStrike">
                <a:solidFill>
                  <a:srgbClr val="DF7E5B"/>
                </a:solidFill>
                <a:latin typeface="Inter"/>
                <a:ea typeface="Inter"/>
                <a:cs typeface="Inter"/>
                <a:sym typeface="Inter"/>
              </a:rPr>
              <a:t>Policy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33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15"/>
              <a:buFont typeface="Arial"/>
              <a:buNone/>
            </a:pPr>
            <a:r>
              <a:rPr b="0" i="0" lang="en-US" sz="2515" u="none" cap="none" strike="noStrike">
                <a:solidFill>
                  <a:srgbClr val="DF7E5B"/>
                </a:solidFill>
                <a:latin typeface="Inter"/>
                <a:ea typeface="Inter"/>
                <a:cs typeface="Inter"/>
                <a:sym typeface="Inter"/>
              </a:rPr>
              <a:t>Violation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40"/>
          <p:cNvSpPr txBox="1"/>
          <p:nvPr/>
        </p:nvSpPr>
        <p:spPr>
          <a:xfrm>
            <a:off x="11957941" y="2790121"/>
            <a:ext cx="4111200" cy="355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18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1" i="0" lang="en-US" sz="2617" u="none" cap="none" strike="noStrike">
                <a:solidFill>
                  <a:srgbClr val="DFE1E1"/>
                </a:solidFill>
                <a:latin typeface="Inter"/>
                <a:ea typeface="Inter"/>
                <a:cs typeface="Inter"/>
                <a:sym typeface="Inter"/>
              </a:rPr>
              <a:t>Operational Capability: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18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FE1E1"/>
                </a:solidFill>
                <a:latin typeface="Inter"/>
                <a:ea typeface="Inter"/>
                <a:cs typeface="Inter"/>
                <a:sym typeface="Inter"/>
              </a:rPr>
              <a:t>Revert an agent to last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18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FE1E1"/>
                </a:solidFill>
                <a:latin typeface="Inter"/>
                <a:ea typeface="Inter"/>
                <a:cs typeface="Inter"/>
                <a:sym typeface="Inter"/>
              </a:rPr>
              <a:t>week's prompt, last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18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FE1E1"/>
                </a:solidFill>
                <a:latin typeface="Inter"/>
                <a:ea typeface="Inter"/>
                <a:cs typeface="Inter"/>
                <a:sym typeface="Inter"/>
              </a:rPr>
              <a:t>month's model, or last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18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FE1E1"/>
                </a:solidFill>
                <a:latin typeface="Inter"/>
                <a:ea typeface="Inter"/>
                <a:cs typeface="Inter"/>
                <a:sym typeface="Inter"/>
              </a:rPr>
              <a:t>quarter's policy version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18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FE1E1"/>
                </a:solidFill>
                <a:latin typeface="Inter"/>
                <a:ea typeface="Inter"/>
                <a:cs typeface="Inter"/>
                <a:sym typeface="Inter"/>
              </a:rPr>
              <a:t>without taking the rest of the organizational stack offline.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40"/>
          <p:cNvSpPr txBox="1"/>
          <p:nvPr/>
        </p:nvSpPr>
        <p:spPr>
          <a:xfrm>
            <a:off x="11957941" y="6298994"/>
            <a:ext cx="4038000" cy="31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45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1" i="0" lang="en-US" sz="2617" u="none" cap="none" strike="noStrike">
                <a:solidFill>
                  <a:srgbClr val="DFE1E1"/>
                </a:solidFill>
                <a:latin typeface="Inter"/>
                <a:ea typeface="Inter"/>
                <a:cs typeface="Inter"/>
                <a:sym typeface="Inter"/>
              </a:rPr>
              <a:t>Prevention Tactic: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5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FE1E1"/>
                </a:solidFill>
                <a:latin typeface="Inter"/>
                <a:ea typeface="Inter"/>
                <a:cs typeface="Inter"/>
                <a:sym typeface="Inter"/>
              </a:rPr>
              <a:t>Kill-switch thresholds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5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FE1E1"/>
                </a:solidFill>
                <a:latin typeface="Inter"/>
                <a:ea typeface="Inter"/>
                <a:cs typeface="Inter"/>
                <a:sym typeface="Inter"/>
              </a:rPr>
              <a:t>prevent 9-second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5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FE1E1"/>
                </a:solidFill>
                <a:latin typeface="Inter"/>
                <a:ea typeface="Inter"/>
                <a:cs typeface="Inter"/>
                <a:sym typeface="Inter"/>
              </a:rPr>
              <a:t>production deletions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5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FE1E1"/>
                </a:solidFill>
                <a:latin typeface="Inter"/>
                <a:ea typeface="Inter"/>
                <a:cs typeface="Inter"/>
                <a:sym typeface="Inter"/>
              </a:rPr>
              <a:t>by requiring soft-delete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5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FE1E1"/>
                </a:solidFill>
                <a:latin typeface="Inter"/>
                <a:ea typeface="Inter"/>
                <a:cs typeface="Inter"/>
                <a:sym typeface="Inter"/>
              </a:rPr>
              <a:t>windows on all destructive endpoints.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41"/>
          <p:cNvSpPr/>
          <p:nvPr/>
        </p:nvSpPr>
        <p:spPr>
          <a:xfrm>
            <a:off x="-168900" y="39113"/>
            <a:ext cx="20387771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1" name="Google Shape;1161;p41"/>
          <p:cNvSpPr txBox="1"/>
          <p:nvPr/>
        </p:nvSpPr>
        <p:spPr>
          <a:xfrm>
            <a:off x="1021100" y="938225"/>
            <a:ext cx="15541500" cy="12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48"/>
              <a:buFont typeface="Arial"/>
              <a:buNone/>
            </a:pPr>
            <a:r>
              <a:rPr b="0" i="0" lang="en-US" sz="7848" u="none" cap="none" strike="noStrike">
                <a:solidFill>
                  <a:srgbClr val="F8F9F9"/>
                </a:solidFill>
                <a:latin typeface="Anton"/>
                <a:ea typeface="Anton"/>
                <a:cs typeface="Anton"/>
                <a:sym typeface="Anton"/>
              </a:rPr>
              <a:t>Pillar 4: The Human Review Queue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2" name="Google Shape;1162;p41"/>
          <p:cNvSpPr txBox="1"/>
          <p:nvPr/>
        </p:nvSpPr>
        <p:spPr>
          <a:xfrm>
            <a:off x="6478972" y="3429000"/>
            <a:ext cx="7488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08D7C"/>
                </a:solidFill>
                <a:latin typeface="Inter"/>
                <a:ea typeface="Inter"/>
                <a:cs typeface="Inter"/>
                <a:sym typeface="Inter"/>
              </a:rPr>
              <a:t>The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3" name="Google Shape;1163;p41"/>
          <p:cNvSpPr txBox="1"/>
          <p:nvPr/>
        </p:nvSpPr>
        <p:spPr>
          <a:xfrm>
            <a:off x="5684667" y="3831810"/>
            <a:ext cx="15522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08D7C"/>
                </a:solidFill>
                <a:latin typeface="Inter"/>
                <a:ea typeface="Inter"/>
                <a:cs typeface="Inter"/>
                <a:sym typeface="Inter"/>
              </a:rPr>
              <a:t>Exception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4" name="Google Shape;1164;p41"/>
          <p:cNvSpPr txBox="1"/>
          <p:nvPr/>
        </p:nvSpPr>
        <p:spPr>
          <a:xfrm>
            <a:off x="6464290" y="4192277"/>
            <a:ext cx="7488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08D7C"/>
                </a:solidFill>
                <a:latin typeface="Inter"/>
                <a:ea typeface="Inter"/>
                <a:cs typeface="Inter"/>
                <a:sym typeface="Inter"/>
              </a:rPr>
              <a:t>Gate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41"/>
          <p:cNvSpPr txBox="1"/>
          <p:nvPr/>
        </p:nvSpPr>
        <p:spPr>
          <a:xfrm>
            <a:off x="6290400" y="4955550"/>
            <a:ext cx="1128000" cy="57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16"/>
              <a:buFont typeface="Arial"/>
              <a:buNone/>
            </a:pPr>
            <a:r>
              <a:rPr b="0" i="0" lang="en-US" sz="3717" u="none" cap="none" strike="noStrike">
                <a:solidFill>
                  <a:srgbClr val="D08D7C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41"/>
          <p:cNvSpPr txBox="1"/>
          <p:nvPr/>
        </p:nvSpPr>
        <p:spPr>
          <a:xfrm>
            <a:off x="6363814" y="5681775"/>
            <a:ext cx="1036800" cy="5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18"/>
              <a:buFont typeface="Arial"/>
              <a:buNone/>
            </a:pPr>
            <a:r>
              <a:rPr b="0" i="0" lang="en-US" sz="3618" u="none" cap="none" strike="noStrike">
                <a:solidFill>
                  <a:srgbClr val="0F525A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95%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p41"/>
          <p:cNvSpPr txBox="1"/>
          <p:nvPr/>
        </p:nvSpPr>
        <p:spPr>
          <a:xfrm>
            <a:off x="9159193" y="4390507"/>
            <a:ext cx="2661962" cy="7831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53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86"/>
              <a:buFont typeface="Arial"/>
              <a:buNone/>
            </a:pPr>
            <a:r>
              <a:rPr b="0" i="0" lang="en-US" sz="2886" u="none" cap="none" strike="noStrike">
                <a:solidFill>
                  <a:srgbClr val="E1BC8A"/>
                </a:solidFill>
                <a:latin typeface="Inter"/>
                <a:ea typeface="Inter"/>
                <a:cs typeface="Inter"/>
                <a:sym typeface="Inter"/>
              </a:rPr>
              <a:t>Named Human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53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86"/>
              <a:buFont typeface="Arial"/>
              <a:buNone/>
            </a:pPr>
            <a:r>
              <a:rPr b="0" i="0" lang="en-US" sz="2886" u="none" cap="none" strike="noStrike">
                <a:solidFill>
                  <a:srgbClr val="E1BC8A"/>
                </a:solidFill>
                <a:latin typeface="Inter"/>
                <a:ea typeface="Inter"/>
                <a:cs typeface="Inter"/>
                <a:sym typeface="Inter"/>
              </a:rPr>
              <a:t>Fiduciary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8" name="Google Shape;1168;p41"/>
          <p:cNvSpPr txBox="1"/>
          <p:nvPr/>
        </p:nvSpPr>
        <p:spPr>
          <a:xfrm>
            <a:off x="9182668" y="6583310"/>
            <a:ext cx="2747968" cy="13592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4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5"/>
              <a:buFont typeface="Arial"/>
              <a:buNone/>
            </a:pPr>
            <a:r>
              <a:rPr b="0" i="0" lang="en-US" sz="3455" u="none" cap="none" strike="noStrike">
                <a:solidFill>
                  <a:srgbClr val="CEBAFC"/>
                </a:solidFill>
                <a:latin typeface="Inter"/>
                <a:ea typeface="Inter"/>
                <a:cs typeface="Inter"/>
                <a:sym typeface="Inter"/>
              </a:rPr>
              <a:t>Autonomous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4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5"/>
              <a:buFont typeface="Arial"/>
              <a:buNone/>
            </a:pPr>
            <a:r>
              <a:rPr b="0" i="0" lang="en-US" sz="3455" u="none" cap="none" strike="noStrike">
                <a:solidFill>
                  <a:srgbClr val="CEBAFC"/>
                </a:solidFill>
                <a:latin typeface="Inter"/>
                <a:ea typeface="Inter"/>
                <a:cs typeface="Inter"/>
                <a:sym typeface="Inter"/>
              </a:rPr>
              <a:t>Execution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402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55"/>
              <a:buFont typeface="Arial"/>
              <a:buNone/>
            </a:pPr>
            <a:r>
              <a:rPr b="0" i="0" lang="en-US" sz="3455" u="none" cap="none" strike="noStrike">
                <a:solidFill>
                  <a:srgbClr val="CEBAFC"/>
                </a:solidFill>
                <a:latin typeface="Inter"/>
                <a:ea typeface="Inter"/>
                <a:cs typeface="Inter"/>
                <a:sym typeface="Inter"/>
              </a:rPr>
              <a:t>(Low-Sigma)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9" name="Google Shape;1169;p41"/>
          <p:cNvSpPr txBox="1"/>
          <p:nvPr/>
        </p:nvSpPr>
        <p:spPr>
          <a:xfrm>
            <a:off x="12619533" y="2267805"/>
            <a:ext cx="5033189" cy="1923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74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45"/>
              <a:buFont typeface="Arial"/>
              <a:buNone/>
            </a:pPr>
            <a:r>
              <a:rPr b="1" i="0" lang="en-US" sz="3245" u="none" cap="none" strike="noStrike">
                <a:solidFill>
                  <a:srgbClr val="CEBAFC"/>
                </a:solidFill>
                <a:latin typeface="Inter"/>
                <a:ea typeface="Inter"/>
                <a:cs typeface="Inter"/>
                <a:sym typeface="Inter"/>
              </a:rPr>
              <a:t>CORE MECHANISM: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7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7"/>
              <a:buFont typeface="Arial"/>
              <a:buNone/>
            </a:pPr>
            <a:r>
              <a:rPr b="0" i="0" lang="en-US" sz="2407" u="none" cap="none" strike="noStrike">
                <a:solidFill>
                  <a:srgbClr val="DDE0E2"/>
                </a:solidFill>
                <a:latin typeface="Inter"/>
                <a:ea typeface="Inter"/>
                <a:cs typeface="Inter"/>
                <a:sym typeface="Inter"/>
              </a:rPr>
              <a:t>High-volume, routine decisions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7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7"/>
              <a:buFont typeface="Arial"/>
              <a:buNone/>
            </a:pPr>
            <a:r>
              <a:rPr b="0" i="0" lang="en-US" sz="2407" u="none" cap="none" strike="noStrike">
                <a:solidFill>
                  <a:srgbClr val="DDE0E2"/>
                </a:solidFill>
                <a:latin typeface="Inter"/>
                <a:ea typeface="Inter"/>
                <a:cs typeface="Inter"/>
                <a:sym typeface="Inter"/>
              </a:rPr>
              <a:t>flow automatically. "High-Sigma"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7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7"/>
              <a:buFont typeface="Arial"/>
              <a:buNone/>
            </a:pPr>
            <a:r>
              <a:rPr b="0" i="0" lang="en-US" sz="2407" u="none" cap="none" strike="noStrike">
                <a:solidFill>
                  <a:srgbClr val="DDE0E2"/>
                </a:solidFill>
                <a:latin typeface="Inter"/>
                <a:ea typeface="Inter"/>
                <a:cs typeface="Inter"/>
                <a:sym typeface="Inter"/>
              </a:rPr>
              <a:t>anomalies are routed to SLA-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74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7"/>
              <a:buFont typeface="Arial"/>
              <a:buNone/>
            </a:pPr>
            <a:r>
              <a:rPr b="0" i="0" lang="en-US" sz="2407" u="none" cap="none" strike="noStrike">
                <a:solidFill>
                  <a:srgbClr val="DDE0E2"/>
                </a:solidFill>
                <a:latin typeface="Inter"/>
                <a:ea typeface="Inter"/>
                <a:cs typeface="Inter"/>
                <a:sym typeface="Inter"/>
              </a:rPr>
              <a:t>driven human queues.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0" name="Google Shape;1170;p41"/>
          <p:cNvSpPr txBox="1"/>
          <p:nvPr/>
        </p:nvSpPr>
        <p:spPr>
          <a:xfrm>
            <a:off x="12612617" y="4694382"/>
            <a:ext cx="5224052" cy="18198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2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45"/>
              <a:buFont typeface="Arial"/>
              <a:buNone/>
            </a:pPr>
            <a:r>
              <a:rPr b="1" i="0" lang="en-US" sz="3245" u="none" cap="none" strike="noStrike">
                <a:solidFill>
                  <a:srgbClr val="E1BC8A"/>
                </a:solidFill>
                <a:latin typeface="Inter"/>
                <a:ea typeface="Inter"/>
                <a:cs typeface="Inter"/>
                <a:sym typeface="Inter"/>
              </a:rPr>
              <a:t>THE EXCEPTION GATE: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33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7"/>
              <a:buFont typeface="Arial"/>
              <a:buNone/>
            </a:pPr>
            <a:r>
              <a:rPr b="0" i="0" lang="en-US" sz="2407" u="none" cap="none" strike="noStrike">
                <a:solidFill>
                  <a:srgbClr val="DDE0E2"/>
                </a:solidFill>
                <a:latin typeface="Inter"/>
                <a:ea typeface="Inter"/>
                <a:cs typeface="Inter"/>
                <a:sym typeface="Inter"/>
              </a:rPr>
              <a:t>Any decision touching money,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33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7"/>
              <a:buFont typeface="Arial"/>
              <a:buNone/>
            </a:pPr>
            <a:r>
              <a:rPr b="0" i="0" lang="en-US" sz="2407" u="none" cap="none" strike="noStrike">
                <a:solidFill>
                  <a:srgbClr val="DDE0E2"/>
                </a:solidFill>
                <a:latin typeface="Inter"/>
                <a:ea typeface="Inter"/>
                <a:cs typeface="Inter"/>
                <a:sym typeface="Inter"/>
              </a:rPr>
              <a:t>legal text, or customers-of-record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33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7"/>
              <a:buFont typeface="Arial"/>
              <a:buNone/>
            </a:pPr>
            <a:r>
              <a:rPr b="0" i="0" lang="en-US" sz="2407" u="none" cap="none" strike="noStrike">
                <a:solidFill>
                  <a:srgbClr val="DDE0E2"/>
                </a:solidFill>
                <a:latin typeface="Inter"/>
                <a:ea typeface="Inter"/>
                <a:cs typeface="Inter"/>
                <a:sym typeface="Inter"/>
              </a:rPr>
              <a:t>automatically escalates to 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33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7"/>
              <a:buFont typeface="Arial"/>
              <a:buNone/>
            </a:pPr>
            <a:r>
              <a:rPr b="0" i="0" lang="en-US" sz="2407" u="none" cap="none" strike="noStrike">
                <a:solidFill>
                  <a:srgbClr val="DDE0E2"/>
                </a:solidFill>
                <a:latin typeface="Inter"/>
                <a:ea typeface="Inter"/>
                <a:cs typeface="Inter"/>
                <a:sym typeface="Inter"/>
              </a:rPr>
              <a:t>named human.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p41"/>
          <p:cNvSpPr txBox="1"/>
          <p:nvPr/>
        </p:nvSpPr>
        <p:spPr>
          <a:xfrm>
            <a:off x="12606090" y="7092942"/>
            <a:ext cx="5266665" cy="114176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32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45"/>
              <a:buFont typeface="Arial"/>
              <a:buNone/>
            </a:pPr>
            <a:r>
              <a:rPr b="1" i="0" lang="en-US" sz="3245" u="none" cap="none" strike="noStrike">
                <a:solidFill>
                  <a:srgbClr val="CEBAFC"/>
                </a:solidFill>
                <a:latin typeface="Inter"/>
                <a:ea typeface="Inter"/>
                <a:cs typeface="Inter"/>
                <a:sym typeface="Inter"/>
              </a:rPr>
              <a:t>THE NEW HUMAN ROLE: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33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7"/>
              <a:buFont typeface="Arial"/>
              <a:buNone/>
            </a:pPr>
            <a:r>
              <a:rPr b="0" i="0" lang="en-US" sz="240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Automation handles the expected.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33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7"/>
              <a:buFont typeface="Arial"/>
              <a:buNone/>
            </a:pPr>
            <a:r>
              <a:rPr b="0" i="0" lang="en-US" sz="240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Humans handle the ambiguous.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42"/>
          <p:cNvSpPr/>
          <p:nvPr/>
        </p:nvSpPr>
        <p:spPr>
          <a:xfrm>
            <a:off x="-324500" y="39113"/>
            <a:ext cx="20096517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7" name="Google Shape;1177;p42"/>
          <p:cNvSpPr txBox="1"/>
          <p:nvPr/>
        </p:nvSpPr>
        <p:spPr>
          <a:xfrm>
            <a:off x="744527" y="741775"/>
            <a:ext cx="12056400" cy="17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6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6"/>
              <a:buFont typeface="Arial"/>
              <a:buNone/>
            </a:pPr>
            <a:r>
              <a:rPr b="0" i="0" lang="en-US" sz="4606" u="none" cap="none" strike="noStrike">
                <a:solidFill>
                  <a:srgbClr val="F0E6FD"/>
                </a:solidFill>
                <a:latin typeface="Anton"/>
                <a:ea typeface="Anton"/>
                <a:cs typeface="Anton"/>
                <a:sym typeface="Anton"/>
              </a:rPr>
              <a:t>The Readiness Matrix: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94"/>
              <a:buFont typeface="Arial"/>
              <a:buNone/>
            </a:pPr>
            <a:r>
              <a:rPr b="0" i="0" lang="en-US" sz="6094" u="none" cap="none" strike="noStrike">
                <a:solidFill>
                  <a:srgbClr val="E9EFF1"/>
                </a:solidFill>
                <a:latin typeface="Inter"/>
                <a:ea typeface="Inter"/>
                <a:cs typeface="Inter"/>
                <a:sym typeface="Inter"/>
              </a:rPr>
              <a:t>Are You Building or Dabbling?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p42"/>
          <p:cNvSpPr txBox="1"/>
          <p:nvPr/>
        </p:nvSpPr>
        <p:spPr>
          <a:xfrm>
            <a:off x="1057927" y="4062075"/>
            <a:ext cx="14079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DDEDF"/>
                </a:solidFill>
                <a:latin typeface="Inter"/>
                <a:ea typeface="Inter"/>
                <a:cs typeface="Inter"/>
                <a:sym typeface="Inter"/>
              </a:rPr>
              <a:t>Evals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42"/>
          <p:cNvSpPr txBox="1"/>
          <p:nvPr/>
        </p:nvSpPr>
        <p:spPr>
          <a:xfrm>
            <a:off x="1048527" y="5437675"/>
            <a:ext cx="9303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DDEDF"/>
                </a:solidFill>
                <a:latin typeface="Inter"/>
                <a:ea typeface="Inter"/>
                <a:cs typeface="Inter"/>
                <a:sym typeface="Inter"/>
              </a:rPr>
              <a:t>Logs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0" name="Google Shape;1180;p42"/>
          <p:cNvSpPr txBox="1"/>
          <p:nvPr/>
        </p:nvSpPr>
        <p:spPr>
          <a:xfrm>
            <a:off x="988625" y="6772125"/>
            <a:ext cx="15465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DDEDF"/>
                </a:solidFill>
                <a:latin typeface="Inter"/>
                <a:ea typeface="Inter"/>
                <a:cs typeface="Inter"/>
                <a:sym typeface="Inter"/>
              </a:rPr>
              <a:t>Rollback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42"/>
          <p:cNvSpPr txBox="1"/>
          <p:nvPr/>
        </p:nvSpPr>
        <p:spPr>
          <a:xfrm>
            <a:off x="3876914" y="2806575"/>
            <a:ext cx="57978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64"/>
              <a:buFont typeface="Arial"/>
              <a:buNone/>
            </a:pPr>
            <a:r>
              <a:rPr b="0" i="0" lang="en-US" sz="356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Legacy Firm (Score 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p42"/>
          <p:cNvSpPr txBox="1"/>
          <p:nvPr/>
        </p:nvSpPr>
        <p:spPr>
          <a:xfrm>
            <a:off x="4154983" y="3906923"/>
            <a:ext cx="5295600" cy="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Manual QA before launch, blind 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production.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3" name="Google Shape;1183;p42"/>
          <p:cNvSpPr txBox="1"/>
          <p:nvPr/>
        </p:nvSpPr>
        <p:spPr>
          <a:xfrm>
            <a:off x="4141755" y="5249864"/>
            <a:ext cx="5797800" cy="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Scattered Slack threads and isolated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app logs.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4" name="Google Shape;1184;p42"/>
          <p:cNvSpPr txBox="1"/>
          <p:nvPr/>
        </p:nvSpPr>
        <p:spPr>
          <a:xfrm>
            <a:off x="4134934" y="6572715"/>
            <a:ext cx="5270100" cy="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Shut down the entire server to fix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the agent.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5" name="Google Shape;1185;p42"/>
          <p:cNvSpPr txBox="1"/>
          <p:nvPr/>
        </p:nvSpPr>
        <p:spPr>
          <a:xfrm>
            <a:off x="1048525" y="8106575"/>
            <a:ext cx="2386500" cy="4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DDDEDF"/>
                </a:solidFill>
                <a:latin typeface="Inter"/>
                <a:ea typeface="Inter"/>
                <a:cs typeface="Inter"/>
                <a:sym typeface="Inter"/>
              </a:rPr>
              <a:t>Human Queue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6" name="Google Shape;1186;p42"/>
          <p:cNvSpPr txBox="1"/>
          <p:nvPr/>
        </p:nvSpPr>
        <p:spPr>
          <a:xfrm>
            <a:off x="4141758" y="7948857"/>
            <a:ext cx="4764900" cy="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Human in every loop, crushing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617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speed.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42"/>
          <p:cNvSpPr txBox="1"/>
          <p:nvPr/>
        </p:nvSpPr>
        <p:spPr>
          <a:xfrm>
            <a:off x="11789998" y="2788823"/>
            <a:ext cx="5424600" cy="5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70"/>
              <a:buFont typeface="Arial"/>
              <a:buNone/>
            </a:pPr>
            <a:r>
              <a:rPr b="0" i="0" lang="en-US" sz="3470" u="none" cap="none" strike="noStrike">
                <a:solidFill>
                  <a:srgbClr val="E0D1FC"/>
                </a:solidFill>
                <a:latin typeface="Arial"/>
                <a:ea typeface="Arial"/>
                <a:cs typeface="Arial"/>
                <a:sym typeface="Arial"/>
              </a:rPr>
              <a:t>The ExO 3.0 Firm (Score 5)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8" name="Google Shape;1188;p42"/>
          <p:cNvSpPr txBox="1"/>
          <p:nvPr/>
        </p:nvSpPr>
        <p:spPr>
          <a:xfrm>
            <a:off x="10929752" y="3921359"/>
            <a:ext cx="5134200" cy="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E0D1FC"/>
                </a:solidFill>
                <a:latin typeface="Inter"/>
                <a:ea typeface="Inter"/>
                <a:cs typeface="Inter"/>
                <a:sym typeface="Inter"/>
              </a:rPr>
              <a:t>Continuous synthetic evaluation;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E0D1FC"/>
                </a:solidFill>
                <a:latin typeface="Inter"/>
                <a:ea typeface="Inter"/>
                <a:cs typeface="Inter"/>
                <a:sym typeface="Inter"/>
              </a:rPr>
              <a:t>auto-halt on drift.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9" name="Google Shape;1189;p42"/>
          <p:cNvSpPr txBox="1"/>
          <p:nvPr/>
        </p:nvSpPr>
        <p:spPr>
          <a:xfrm>
            <a:off x="10909360" y="5236176"/>
            <a:ext cx="5546100" cy="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E0D1FC"/>
                </a:solidFill>
                <a:latin typeface="Inter"/>
                <a:ea typeface="Inter"/>
                <a:cs typeface="Inter"/>
                <a:sym typeface="Inter"/>
              </a:rPr>
              <a:t>Immutable correlation IDs spanning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617" u="none" cap="none" strike="noStrike">
                <a:solidFill>
                  <a:srgbClr val="E0D1FC"/>
                </a:solidFill>
                <a:latin typeface="Inter"/>
                <a:ea typeface="Inter"/>
                <a:cs typeface="Inter"/>
                <a:sym typeface="Inter"/>
              </a:rPr>
              <a:t>the entire loop.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0" name="Google Shape;1190;p42"/>
          <p:cNvSpPr txBox="1"/>
          <p:nvPr/>
        </p:nvSpPr>
        <p:spPr>
          <a:xfrm>
            <a:off x="10923028" y="6582411"/>
            <a:ext cx="5872800" cy="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E0D1FC"/>
                </a:solidFill>
                <a:latin typeface="Inter"/>
                <a:ea typeface="Inter"/>
                <a:cs typeface="Inter"/>
                <a:sym typeface="Inter"/>
              </a:rPr>
              <a:t>Surgical prompt/policy reversion with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E0D1FC"/>
                </a:solidFill>
                <a:latin typeface="Inter"/>
                <a:ea typeface="Inter"/>
                <a:cs typeface="Inter"/>
                <a:sym typeface="Inter"/>
              </a:rPr>
              <a:t>zero downtime.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p42"/>
          <p:cNvSpPr txBox="1"/>
          <p:nvPr/>
        </p:nvSpPr>
        <p:spPr>
          <a:xfrm>
            <a:off x="10903160" y="7959259"/>
            <a:ext cx="5672100" cy="8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E0D1FC"/>
                </a:solidFill>
                <a:latin typeface="Inter"/>
                <a:ea typeface="Inter"/>
                <a:cs typeface="Inter"/>
                <a:sym typeface="Inter"/>
              </a:rPr>
              <a:t>Humans above the loop, SLA-driven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998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17"/>
              <a:buFont typeface="Arial"/>
              <a:buNone/>
            </a:pPr>
            <a:r>
              <a:rPr b="0" i="0" lang="en-US" sz="2617" u="none" cap="none" strike="noStrike">
                <a:solidFill>
                  <a:srgbClr val="E0D1FC"/>
                </a:solidFill>
                <a:latin typeface="Inter"/>
                <a:ea typeface="Inter"/>
                <a:cs typeface="Inter"/>
                <a:sym typeface="Inter"/>
              </a:rPr>
              <a:t>exception management.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2" name="Google Shape;1192;p42"/>
          <p:cNvSpPr txBox="1"/>
          <p:nvPr/>
        </p:nvSpPr>
        <p:spPr>
          <a:xfrm>
            <a:off x="1778717" y="9336096"/>
            <a:ext cx="14628300" cy="4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21"/>
              <a:buFont typeface="Arial"/>
              <a:buNone/>
            </a:pPr>
            <a:r>
              <a:rPr b="1" i="0" lang="en-US" sz="2721" u="none" cap="none" strike="noStrike">
                <a:solidFill>
                  <a:srgbClr val="E2C7C3"/>
                </a:solidFill>
                <a:latin typeface="Barlow"/>
                <a:ea typeface="Barlow"/>
                <a:cs typeface="Barlow"/>
                <a:sym typeface="Barlow"/>
              </a:rPr>
              <a:t>DIAGNOSTIC MANDATE: Do not deploy a new agent class until you score a 3 across all four rows.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43"/>
          <p:cNvSpPr/>
          <p:nvPr/>
        </p:nvSpPr>
        <p:spPr>
          <a:xfrm>
            <a:off x="0" y="39113"/>
            <a:ext cx="19397508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8" name="Google Shape;1198;p43"/>
          <p:cNvSpPr txBox="1"/>
          <p:nvPr/>
        </p:nvSpPr>
        <p:spPr>
          <a:xfrm>
            <a:off x="3114787" y="516255"/>
            <a:ext cx="12058427" cy="9201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-US" sz="5400" u="none" cap="none" strike="noStrike">
                <a:solidFill>
                  <a:srgbClr val="E9E9F2"/>
                </a:solidFill>
                <a:latin typeface="Anton"/>
                <a:ea typeface="Anton"/>
                <a:cs typeface="Anton"/>
                <a:sym typeface="Anton"/>
              </a:rPr>
              <a:t>SELECTING YOUR DEPLOYMENT ON-RAMP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44"/>
          <p:cNvSpPr/>
          <p:nvPr/>
        </p:nvSpPr>
        <p:spPr>
          <a:xfrm>
            <a:off x="0" y="39113"/>
            <a:ext cx="19747013" cy="10208768"/>
          </a:xfrm>
          <a:custGeom>
            <a:rect b="b" l="l" r="r" t="t"/>
            <a:pathLst>
              <a:path extrusionOk="0" h="13004800" w="23300310">
                <a:moveTo>
                  <a:pt x="0" y="0"/>
                </a:moveTo>
                <a:lnTo>
                  <a:pt x="23300310" y="0"/>
                </a:lnTo>
                <a:lnTo>
                  <a:pt x="23300310" y="13004800"/>
                </a:lnTo>
                <a:lnTo>
                  <a:pt x="0" y="1300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